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65" r:id="rId2"/>
    <p:sldId id="304" r:id="rId3"/>
    <p:sldId id="314" r:id="rId4"/>
    <p:sldId id="319" r:id="rId5"/>
    <p:sldId id="271" r:id="rId6"/>
    <p:sldId id="269" r:id="rId7"/>
    <p:sldId id="336" r:id="rId8"/>
    <p:sldId id="279" r:id="rId9"/>
    <p:sldId id="282" r:id="rId10"/>
    <p:sldId id="281" r:id="rId11"/>
    <p:sldId id="263" r:id="rId12"/>
    <p:sldId id="284" r:id="rId13"/>
    <p:sldId id="295" r:id="rId14"/>
    <p:sldId id="300" r:id="rId15"/>
    <p:sldId id="285" r:id="rId16"/>
    <p:sldId id="257" r:id="rId17"/>
    <p:sldId id="299" r:id="rId18"/>
    <p:sldId id="258" r:id="rId19"/>
    <p:sldId id="306" r:id="rId20"/>
    <p:sldId id="315" r:id="rId21"/>
    <p:sldId id="286" r:id="rId22"/>
    <p:sldId id="308" r:id="rId23"/>
    <p:sldId id="307" r:id="rId24"/>
    <p:sldId id="309" r:id="rId25"/>
    <p:sldId id="267" r:id="rId26"/>
    <p:sldId id="275" r:id="rId27"/>
    <p:sldId id="305" r:id="rId28"/>
    <p:sldId id="310" r:id="rId29"/>
    <p:sldId id="297" r:id="rId30"/>
    <p:sldId id="277" r:id="rId31"/>
    <p:sldId id="292" r:id="rId32"/>
    <p:sldId id="311" r:id="rId33"/>
    <p:sldId id="313" r:id="rId34"/>
    <p:sldId id="318" r:id="rId35"/>
    <p:sldId id="289" r:id="rId36"/>
    <p:sldId id="317"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5B"/>
    <a:srgbClr val="262626"/>
    <a:srgbClr val="4472C4"/>
    <a:srgbClr val="F80BB6"/>
    <a:srgbClr val="F908B6"/>
    <a:srgbClr val="7F7F7F"/>
    <a:srgbClr val="F2F2F2"/>
    <a:srgbClr val="FF9900"/>
    <a:srgbClr val="D534E2"/>
    <a:srgbClr val="007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53" autoAdjust="0"/>
    <p:restoredTop sz="94394" autoAdjust="0"/>
  </p:normalViewPr>
  <p:slideViewPr>
    <p:cSldViewPr snapToGrid="0">
      <p:cViewPr varScale="1">
        <p:scale>
          <a:sx n="93" d="100"/>
          <a:sy n="93" d="100"/>
        </p:scale>
        <p:origin x="240" y="368"/>
      </p:cViewPr>
      <p:guideLst/>
    </p:cSldViewPr>
  </p:slideViewPr>
  <p:notesTextViewPr>
    <p:cViewPr>
      <p:scale>
        <a:sx n="3" d="2"/>
        <a:sy n="3" d="2"/>
      </p:scale>
      <p:origin x="0" y="0"/>
    </p:cViewPr>
  </p:notesTextViewPr>
  <p:notesViewPr>
    <p:cSldViewPr snapToGrid="0">
      <p:cViewPr varScale="1">
        <p:scale>
          <a:sx n="54" d="100"/>
          <a:sy n="54" d="100"/>
        </p:scale>
        <p:origin x="196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sonBlum\Desktop\Zenon\Pitch%20Slides\Emiss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396189465967E-2"/>
          <c:y val="1.9376976057484868E-2"/>
          <c:w val="0.80130390436946675"/>
          <c:h val="0.79505836105708716"/>
        </c:manualLayout>
      </c:layout>
      <c:doughnutChart>
        <c:varyColors val="1"/>
        <c:ser>
          <c:idx val="0"/>
          <c:order val="0"/>
          <c:tx>
            <c:strRef>
              <c:f>Sheet1!$B$1</c:f>
              <c:strCache>
                <c:ptCount val="1"/>
                <c:pt idx="0">
                  <c:v>ZNN</c:v>
                </c:pt>
              </c:strCache>
            </c:strRef>
          </c:tx>
          <c:spPr>
            <a:ln>
              <a:noFill/>
            </a:ln>
          </c:spPr>
          <c:dPt>
            <c:idx val="0"/>
            <c:bubble3D val="0"/>
            <c:spPr>
              <a:solidFill>
                <a:srgbClr val="00FF5B"/>
              </a:solidFill>
              <a:ln w="19050">
                <a:noFill/>
              </a:ln>
              <a:effectLst/>
            </c:spPr>
            <c:extLst>
              <c:ext xmlns:c16="http://schemas.microsoft.com/office/drawing/2014/chart" uri="{C3380CC4-5D6E-409C-BE32-E72D297353CC}">
                <c16:uniqueId val="{00000001-E2AE-492C-BF23-709B850F94D5}"/>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2AE-492C-BF23-709B850F94D5}"/>
              </c:ext>
            </c:extLst>
          </c:dPt>
          <c:dPt>
            <c:idx val="2"/>
            <c:bubble3D val="0"/>
            <c:spPr>
              <a:solidFill>
                <a:srgbClr val="FF9900"/>
              </a:solidFill>
              <a:ln w="19050">
                <a:noFill/>
              </a:ln>
              <a:effectLst/>
            </c:spPr>
            <c:extLst>
              <c:ext xmlns:c16="http://schemas.microsoft.com/office/drawing/2014/chart" uri="{C3380CC4-5D6E-409C-BE32-E72D297353CC}">
                <c16:uniqueId val="{00000005-E2AE-492C-BF23-709B850F94D5}"/>
              </c:ext>
            </c:extLst>
          </c:dPt>
          <c:dLbls>
            <c:dLbl>
              <c:idx val="0"/>
              <c:layout>
                <c:manualLayout>
                  <c:x val="-0.24772071722899922"/>
                  <c:y val="-4.2041792845891511E-2"/>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00FF5B"/>
                        </a:solidFill>
                        <a:latin typeface="IBM Plex Mono Medium" panose="020B0609050203000203" pitchFamily="49" charset="0"/>
                        <a:ea typeface="+mn-ea"/>
                        <a:cs typeface="+mn-cs"/>
                      </a:defRPr>
                    </a:pPr>
                    <a:fld id="{579E0A86-CD6A-4CF0-9B7B-F25548BFF9E7}" type="CATEGORYNAME">
                      <a:rPr lang="en-US" b="1"/>
                      <a:pPr>
                        <a:defRPr sz="1400">
                          <a:solidFill>
                            <a:srgbClr val="00FF5B"/>
                          </a:solidFill>
                        </a:defRPr>
                      </a:pPr>
                      <a:t>[RUBRIKENNAME]</a:t>
                    </a:fld>
                    <a:r>
                      <a:rPr lang="en-US" baseline="0" dirty="0"/>
                      <a:t> </a:t>
                    </a:r>
                    <a:fld id="{86182DBE-FD7A-4029-B507-0219D924986F}" type="VALUE">
                      <a:rPr lang="en-US" baseline="0" smtClean="0"/>
                      <a:pPr>
                        <a:defRPr sz="1400">
                          <a:solidFill>
                            <a:srgbClr val="00FF5B"/>
                          </a:solidFill>
                        </a:defRPr>
                      </a:pPr>
                      <a:t>[WERT]</a:t>
                    </a:fld>
                    <a:r>
                      <a:rPr lang="en-US" baseline="0" dirty="0"/>
                      <a:t> ZNN</a:t>
                    </a:r>
                    <a:br>
                      <a:rPr lang="en-US" baseline="0" dirty="0"/>
                    </a:br>
                    <a:fld id="{C0CEF882-2494-4A36-9379-5692F8A7FF46}" type="PERCENTAGE">
                      <a:rPr lang="en-US" baseline="0" smtClean="0"/>
                      <a:pPr>
                        <a:defRPr sz="1400">
                          <a:solidFill>
                            <a:srgbClr val="00FF5B"/>
                          </a:solidFill>
                        </a:defRPr>
                      </a:pPr>
                      <a:t>[PROZENTSATZ]</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00FF5B"/>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50013259352943562"/>
                      <c:h val="0.1715353314737918"/>
                    </c:manualLayout>
                  </c15:layout>
                  <c15:dlblFieldTable/>
                  <c15:showDataLabelsRange val="0"/>
                </c:ext>
                <c:ext xmlns:c16="http://schemas.microsoft.com/office/drawing/2014/chart" uri="{C3380CC4-5D6E-409C-BE32-E72D297353CC}">
                  <c16:uniqueId val="{00000001-E2AE-492C-BF23-709B850F94D5}"/>
                </c:ext>
              </c:extLst>
            </c:dLbl>
            <c:dLbl>
              <c:idx val="1"/>
              <c:layout>
                <c:manualLayout>
                  <c:x val="0.2371963608175921"/>
                  <c:y val="-6.9544530340363953E-2"/>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F2F2F2"/>
                        </a:solidFill>
                        <a:latin typeface="IBM Plex Mono Medium" panose="020B0609050203000203" pitchFamily="49" charset="0"/>
                        <a:ea typeface="+mn-ea"/>
                        <a:cs typeface="+mn-cs"/>
                      </a:defRPr>
                    </a:pPr>
                    <a:fld id="{D9096E3E-7933-4BFC-B284-9D7C208E4161}" type="CATEGORYNAME">
                      <a:rPr lang="en-US" b="1" dirty="0"/>
                      <a:pPr>
                        <a:defRPr sz="1400">
                          <a:solidFill>
                            <a:srgbClr val="F2F2F2"/>
                          </a:solidFill>
                        </a:defRPr>
                      </a:pPr>
                      <a:t>[RUBRIKENNAME]</a:t>
                    </a:fld>
                    <a:r>
                      <a:rPr lang="en-US" baseline="0" dirty="0"/>
                      <a:t> </a:t>
                    </a:r>
                    <a:fld id="{E216C7DA-EDD3-42FD-B833-340301C2CBA6}" type="VALUE">
                      <a:rPr lang="en-US" baseline="0" smtClean="0"/>
                      <a:pPr>
                        <a:defRPr sz="1400">
                          <a:solidFill>
                            <a:srgbClr val="F2F2F2"/>
                          </a:solidFill>
                        </a:defRPr>
                      </a:pPr>
                      <a:t>[WERT]</a:t>
                    </a:fld>
                    <a:r>
                      <a:rPr lang="en-US" baseline="0" dirty="0"/>
                      <a:t> ZNN </a:t>
                    </a:r>
                    <a:br>
                      <a:rPr lang="en-US" baseline="0" dirty="0"/>
                    </a:br>
                    <a:fld id="{D60953A8-F2E8-40B6-95C9-5E3F82A832D9}" type="PERCENTAGE">
                      <a:rPr lang="en-US" baseline="0" smtClean="0"/>
                      <a:pPr>
                        <a:defRPr sz="1400">
                          <a:solidFill>
                            <a:srgbClr val="F2F2F2"/>
                          </a:solidFill>
                        </a:defRPr>
                      </a:pPr>
                      <a:t>[PROZENTSATZ]</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F2F2F2"/>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52124352331606216"/>
                      <c:h val="0.14285867078554013"/>
                    </c:manualLayout>
                  </c15:layout>
                  <c15:dlblFieldTable/>
                  <c15:showDataLabelsRange val="0"/>
                </c:ext>
                <c:ext xmlns:c16="http://schemas.microsoft.com/office/drawing/2014/chart" uri="{C3380CC4-5D6E-409C-BE32-E72D297353CC}">
                  <c16:uniqueId val="{00000003-E2AE-492C-BF23-709B850F94D5}"/>
                </c:ext>
              </c:extLst>
            </c:dLbl>
            <c:dLbl>
              <c:idx val="2"/>
              <c:layout>
                <c:manualLayout>
                  <c:x val="0.26958477826282073"/>
                  <c:y val="5.3980182347189883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FF9900"/>
                        </a:solidFill>
                        <a:latin typeface="IBM Plex Mono Medium" panose="020B0609050203000203" pitchFamily="49" charset="0"/>
                        <a:ea typeface="+mn-ea"/>
                        <a:cs typeface="+mn-cs"/>
                      </a:defRPr>
                    </a:pPr>
                    <a:fld id="{8BDB6A74-C0A3-4F39-B5C7-0AFCDE69D352}" type="CATEGORYNAME">
                      <a:rPr lang="en-US" b="1"/>
                      <a:pPr>
                        <a:defRPr sz="1400">
                          <a:solidFill>
                            <a:srgbClr val="FF9900"/>
                          </a:solidFill>
                        </a:defRPr>
                      </a:pPr>
                      <a:t>[RUBRIKENNAME]</a:t>
                    </a:fld>
                    <a:r>
                      <a:rPr lang="en-US" baseline="0" dirty="0"/>
                      <a:t> </a:t>
                    </a:r>
                    <a:fld id="{CA4F6DCF-D528-4BC0-9841-19F8E2568BA1}" type="VALUE">
                      <a:rPr lang="en-US" baseline="0" smtClean="0"/>
                      <a:pPr>
                        <a:defRPr sz="1400">
                          <a:solidFill>
                            <a:srgbClr val="FF9900"/>
                          </a:solidFill>
                        </a:defRPr>
                      </a:pPr>
                      <a:t>[WERT]</a:t>
                    </a:fld>
                    <a:r>
                      <a:rPr lang="en-US" baseline="0" dirty="0"/>
                      <a:t> ZNN </a:t>
                    </a:r>
                    <a:fld id="{216CCEC2-B34C-4DAD-BB88-96986A866DB9}" type="PERCENTAGE">
                      <a:rPr lang="en-US" baseline="0"/>
                      <a:pPr>
                        <a:defRPr sz="1400">
                          <a:solidFill>
                            <a:srgbClr val="FF9900"/>
                          </a:solidFill>
                        </a:defRPr>
                      </a:pPr>
                      <a:t>[PROZENTSATZ]</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9900"/>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28704663212435227"/>
                      <c:h val="0.17751946304170396"/>
                    </c:manualLayout>
                  </c15:layout>
                  <c15:dlblFieldTable/>
                  <c15:showDataLabelsRange val="0"/>
                </c:ext>
                <c:ext xmlns:c16="http://schemas.microsoft.com/office/drawing/2014/chart" uri="{C3380CC4-5D6E-409C-BE32-E72D297353CC}">
                  <c16:uniqueId val="{00000005-E2AE-492C-BF23-709B850F94D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howLeaderLines val="0"/>
            <c:extLst>
              <c:ext xmlns:c15="http://schemas.microsoft.com/office/drawing/2012/chart" uri="{CE6537A1-D6FC-4f65-9D91-7224C49458BB}"/>
            </c:extLst>
          </c:dLbls>
          <c:cat>
            <c:strRef>
              <c:f>Sheet1!$A$2:$A$4</c:f>
              <c:strCache>
                <c:ptCount val="3"/>
                <c:pt idx="0">
                  <c:v>Genesis Distribution</c:v>
                </c:pt>
                <c:pt idx="1">
                  <c:v>Network Stability Fund</c:v>
                </c:pt>
                <c:pt idx="2">
                  <c:v>Zenon Fabric</c:v>
                </c:pt>
              </c:strCache>
            </c:strRef>
          </c:cat>
          <c:val>
            <c:numRef>
              <c:f>Sheet1!$B$2:$B$4</c:f>
              <c:numCache>
                <c:formatCode>#,##0</c:formatCode>
                <c:ptCount val="3"/>
                <c:pt idx="0">
                  <c:v>2350000</c:v>
                </c:pt>
                <c:pt idx="1">
                  <c:v>72403</c:v>
                </c:pt>
                <c:pt idx="2">
                  <c:v>900000</c:v>
                </c:pt>
              </c:numCache>
            </c:numRef>
          </c:val>
          <c:extLst>
            <c:ext xmlns:c16="http://schemas.microsoft.com/office/drawing/2014/chart" uri="{C3380CC4-5D6E-409C-BE32-E72D297353CC}">
              <c16:uniqueId val="{00000006-E2AE-492C-BF23-709B850F94D5}"/>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BM Plex Mono Medium" panose="020B0609050203000203" pitchFamily="49" charset="0"/>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IBM Plex Mono" panose="020B0509050203000203" pitchFamily="49" charset="0"/>
                <a:ea typeface="+mn-ea"/>
                <a:cs typeface="+mn-cs"/>
              </a:defRPr>
            </a:pPr>
            <a:r>
              <a:rPr lang="en-US" sz="2000" b="0" dirty="0">
                <a:solidFill>
                  <a:schemeClr val="bg1"/>
                </a:solidFill>
              </a:rPr>
              <a:t>ZNN / QSR Alphanet Circulating Supply</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bg1"/>
              </a:solidFill>
              <a:latin typeface="IBM Plex Mono" panose="020B0509050203000203" pitchFamily="49" charset="0"/>
              <a:ea typeface="+mn-ea"/>
              <a:cs typeface="+mn-cs"/>
            </a:defRPr>
          </a:pPr>
          <a:endParaRPr lang="de-DE"/>
        </a:p>
      </c:txPr>
    </c:title>
    <c:autoTitleDeleted val="0"/>
    <c:plotArea>
      <c:layout>
        <c:manualLayout>
          <c:layoutTarget val="inner"/>
          <c:xMode val="edge"/>
          <c:yMode val="edge"/>
          <c:x val="6.3758399637218133E-2"/>
          <c:y val="0.16208268253947997"/>
          <c:w val="0.85047324550646852"/>
          <c:h val="0.52247145278281737"/>
        </c:manualLayout>
      </c:layout>
      <c:lineChart>
        <c:grouping val="standard"/>
        <c:varyColors val="0"/>
        <c:ser>
          <c:idx val="0"/>
          <c:order val="0"/>
          <c:tx>
            <c:strRef>
              <c:f>Sheet1!$B$1</c:f>
              <c:strCache>
                <c:ptCount val="1"/>
                <c:pt idx="0">
                  <c:v>ZNN Circ. Supply</c:v>
                </c:pt>
              </c:strCache>
            </c:strRef>
          </c:tx>
          <c:spPr>
            <a:ln w="38100" cap="rnd">
              <a:solidFill>
                <a:srgbClr val="00FF5B"/>
              </a:solidFill>
              <a:round/>
            </a:ln>
            <a:effectLst/>
          </c:spPr>
          <c:marker>
            <c:symbol val="circle"/>
            <c:size val="10"/>
            <c:spPr>
              <a:solidFill>
                <a:srgbClr val="00FF5B"/>
              </a:solidFill>
              <a:ln w="9525">
                <a:noFill/>
              </a:ln>
              <a:effectLst/>
            </c:spPr>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Sheet1!$B$3:$B$14</c:f>
              <c:numCache>
                <c:formatCode>_-* #,##0_-;\-* #,##0_-;_-* "-"??_-;_-@_-</c:formatCode>
                <c:ptCount val="12"/>
                <c:pt idx="0">
                  <c:v>6977204</c:v>
                </c:pt>
                <c:pt idx="1">
                  <c:v>7236404</c:v>
                </c:pt>
                <c:pt idx="2">
                  <c:v>7452404</c:v>
                </c:pt>
                <c:pt idx="3">
                  <c:v>7754804</c:v>
                </c:pt>
                <c:pt idx="4">
                  <c:v>7836617</c:v>
                </c:pt>
                <c:pt idx="5">
                  <c:v>7933417</c:v>
                </c:pt>
                <c:pt idx="6">
                  <c:v>8177817</c:v>
                </c:pt>
                <c:pt idx="7">
                  <c:v>8283617</c:v>
                </c:pt>
                <c:pt idx="8">
                  <c:v>8346217</c:v>
                </c:pt>
                <c:pt idx="9">
                  <c:v>8581617</c:v>
                </c:pt>
                <c:pt idx="10">
                  <c:v>8711217</c:v>
                </c:pt>
                <c:pt idx="11">
                  <c:v>8840817</c:v>
                </c:pt>
              </c:numCache>
              <c:extLst/>
            </c:numRef>
          </c:val>
          <c:smooth val="0"/>
          <c:extLst>
            <c:ext xmlns:c16="http://schemas.microsoft.com/office/drawing/2014/chart" uri="{C3380CC4-5D6E-409C-BE32-E72D297353CC}">
              <c16:uniqueId val="{00000000-2F0B-409C-9A38-C5A08F15E368}"/>
            </c:ext>
          </c:extLst>
        </c:ser>
        <c:ser>
          <c:idx val="1"/>
          <c:order val="1"/>
          <c:tx>
            <c:strRef>
              <c:f>Sheet1!$C$1</c:f>
              <c:strCache>
                <c:ptCount val="1"/>
                <c:pt idx="0">
                  <c:v>ZNN Emission</c:v>
                </c:pt>
              </c:strCache>
            </c:strRef>
          </c:tx>
          <c:spPr>
            <a:ln w="28575" cap="rnd">
              <a:solidFill>
                <a:schemeClr val="accent2"/>
              </a:solidFill>
              <a:round/>
            </a:ln>
            <a:effectLst/>
          </c:spPr>
          <c:marker>
            <c:symbol val="none"/>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Sheet1!$C$2:$C$13</c:f>
              <c:numCache>
                <c:formatCode>_-* #,##0_-;\-* #,##0_-;_-* "-"??_-;_-@_-</c:formatCode>
                <c:ptCount val="12"/>
                <c:pt idx="0">
                  <c:v>0</c:v>
                </c:pt>
                <c:pt idx="1">
                  <c:v>432000</c:v>
                </c:pt>
                <c:pt idx="2">
                  <c:v>259200</c:v>
                </c:pt>
                <c:pt idx="3">
                  <c:v>216000</c:v>
                </c:pt>
                <c:pt idx="4">
                  <c:v>302400</c:v>
                </c:pt>
                <c:pt idx="5">
                  <c:v>216000</c:v>
                </c:pt>
                <c:pt idx="6">
                  <c:v>172800</c:v>
                </c:pt>
                <c:pt idx="7">
                  <c:v>302400</c:v>
                </c:pt>
                <c:pt idx="8">
                  <c:v>172800</c:v>
                </c:pt>
                <c:pt idx="9">
                  <c:v>129600</c:v>
                </c:pt>
                <c:pt idx="10">
                  <c:v>302400</c:v>
                </c:pt>
                <c:pt idx="11">
                  <c:v>129600</c:v>
                </c:pt>
              </c:numCache>
              <c:extLst/>
            </c:numRef>
          </c:val>
          <c:smooth val="0"/>
          <c:extLst>
            <c:ext xmlns:c16="http://schemas.microsoft.com/office/drawing/2014/chart" uri="{C3380CC4-5D6E-409C-BE32-E72D297353CC}">
              <c16:uniqueId val="{00000001-2F0B-409C-9A38-C5A08F15E368}"/>
            </c:ext>
          </c:extLst>
        </c:ser>
        <c:dLbls>
          <c:showLegendKey val="0"/>
          <c:showVal val="0"/>
          <c:showCatName val="0"/>
          <c:showSerName val="0"/>
          <c:showPercent val="0"/>
          <c:showBubbleSize val="0"/>
        </c:dLbls>
        <c:marker val="1"/>
        <c:smooth val="0"/>
        <c:axId val="1375084544"/>
        <c:axId val="1375092032"/>
      </c:lineChart>
      <c:lineChart>
        <c:grouping val="standard"/>
        <c:varyColors val="0"/>
        <c:ser>
          <c:idx val="2"/>
          <c:order val="2"/>
          <c:tx>
            <c:strRef>
              <c:f>Sheet1!$E$1</c:f>
              <c:strCache>
                <c:ptCount val="1"/>
                <c:pt idx="0">
                  <c:v>QSR Circ. Supply</c:v>
                </c:pt>
              </c:strCache>
            </c:strRef>
          </c:tx>
          <c:spPr>
            <a:ln w="38100" cap="rnd">
              <a:solidFill>
                <a:srgbClr val="007AFF"/>
              </a:solidFill>
              <a:round/>
            </a:ln>
            <a:effectLst/>
          </c:spPr>
          <c:marker>
            <c:symbol val="circle"/>
            <c:size val="10"/>
            <c:spPr>
              <a:solidFill>
                <a:srgbClr val="007AFF"/>
              </a:solidFill>
              <a:ln w="9525">
                <a:noFill/>
              </a:ln>
              <a:effectLst/>
            </c:spPr>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Sheet1!$E$3:$E$14</c:f>
              <c:numCache>
                <c:formatCode>_-* #,##0_-;\-* #,##0_-;_-* "-"??_-;_-@_-</c:formatCode>
                <c:ptCount val="12"/>
                <c:pt idx="0">
                  <c:v>30289025</c:v>
                </c:pt>
                <c:pt idx="1">
                  <c:v>29609025</c:v>
                </c:pt>
                <c:pt idx="2">
                  <c:v>29159025</c:v>
                </c:pt>
                <c:pt idx="3">
                  <c:v>28919025</c:v>
                </c:pt>
                <c:pt idx="4">
                  <c:v>28819025</c:v>
                </c:pt>
                <c:pt idx="5">
                  <c:v>28859025</c:v>
                </c:pt>
                <c:pt idx="6">
                  <c:v>29039025</c:v>
                </c:pt>
                <c:pt idx="7">
                  <c:v>29189025</c:v>
                </c:pt>
                <c:pt idx="8">
                  <c:v>29339025</c:v>
                </c:pt>
                <c:pt idx="9">
                  <c:v>29489025</c:v>
                </c:pt>
                <c:pt idx="10">
                  <c:v>29089025</c:v>
                </c:pt>
                <c:pt idx="11">
                  <c:v>29239025</c:v>
                </c:pt>
              </c:numCache>
              <c:extLst/>
            </c:numRef>
          </c:val>
          <c:smooth val="0"/>
          <c:extLst>
            <c:ext xmlns:c16="http://schemas.microsoft.com/office/drawing/2014/chart" uri="{C3380CC4-5D6E-409C-BE32-E72D297353CC}">
              <c16:uniqueId val="{00000002-2F0B-409C-9A38-C5A08F15E368}"/>
            </c:ext>
          </c:extLst>
        </c:ser>
        <c:ser>
          <c:idx val="3"/>
          <c:order val="3"/>
          <c:tx>
            <c:strRef>
              <c:f>Sheet1!$F$1</c:f>
              <c:strCache>
                <c:ptCount val="1"/>
                <c:pt idx="0">
                  <c:v>QSR Emission</c:v>
                </c:pt>
              </c:strCache>
            </c:strRef>
          </c:tx>
          <c:spPr>
            <a:ln w="28575" cap="rnd">
              <a:solidFill>
                <a:schemeClr val="accent4"/>
              </a:solidFill>
              <a:round/>
            </a:ln>
            <a:effectLst/>
          </c:spPr>
          <c:marker>
            <c:symbol val="none"/>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Sheet1!$F$2:$F$13</c:f>
              <c:numCache>
                <c:formatCode>_-* #,##0_-;\-* #,##0_-;_-* "-"??_-;_-@_-</c:formatCode>
                <c:ptCount val="12"/>
                <c:pt idx="0">
                  <c:v>0</c:v>
                </c:pt>
                <c:pt idx="1">
                  <c:v>600000</c:v>
                </c:pt>
                <c:pt idx="2">
                  <c:v>600000</c:v>
                </c:pt>
                <c:pt idx="3">
                  <c:v>600000</c:v>
                </c:pt>
                <c:pt idx="4">
                  <c:v>600000</c:v>
                </c:pt>
                <c:pt idx="5">
                  <c:v>450000</c:v>
                </c:pt>
                <c:pt idx="6">
                  <c:v>450000</c:v>
                </c:pt>
                <c:pt idx="7">
                  <c:v>450000</c:v>
                </c:pt>
                <c:pt idx="8">
                  <c:v>150000</c:v>
                </c:pt>
                <c:pt idx="9">
                  <c:v>150000</c:v>
                </c:pt>
                <c:pt idx="10">
                  <c:v>150000</c:v>
                </c:pt>
                <c:pt idx="11">
                  <c:v>150000</c:v>
                </c:pt>
              </c:numCache>
              <c:extLst/>
            </c:numRef>
          </c:val>
          <c:smooth val="0"/>
          <c:extLst>
            <c:ext xmlns:c16="http://schemas.microsoft.com/office/drawing/2014/chart" uri="{C3380CC4-5D6E-409C-BE32-E72D297353CC}">
              <c16:uniqueId val="{00000003-2F0B-409C-9A38-C5A08F15E368}"/>
            </c:ext>
          </c:extLst>
        </c:ser>
        <c:dLbls>
          <c:showLegendKey val="0"/>
          <c:showVal val="0"/>
          <c:showCatName val="0"/>
          <c:showSerName val="0"/>
          <c:showPercent val="0"/>
          <c:showBubbleSize val="0"/>
        </c:dLbls>
        <c:marker val="1"/>
        <c:smooth val="0"/>
        <c:axId val="1470873072"/>
        <c:axId val="1470858512"/>
      </c:lineChart>
      <c:catAx>
        <c:axId val="137508454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r>
                  <a:rPr lang="en-US" sz="1200" b="0" i="0" baseline="0">
                    <a:solidFill>
                      <a:schemeClr val="bg1"/>
                    </a:solidFill>
                    <a:effectLst/>
                  </a:rPr>
                  <a:t>Alphanet 30 Day Epochs; 0 = Genesis</a:t>
                </a:r>
                <a:endParaRPr lang="en-US" sz="1200">
                  <a:solidFill>
                    <a:schemeClr val="bg1"/>
                  </a:solidFill>
                  <a:effectLst/>
                </a:endParaRPr>
              </a:p>
            </c:rich>
          </c:tx>
          <c:layout>
            <c:manualLayout>
              <c:xMode val="edge"/>
              <c:yMode val="edge"/>
              <c:x val="0.31008207685118955"/>
              <c:y val="0.931940224701807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endParaRPr lang="de-DE"/>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IBM Plex Mono" panose="020B0509050203000203" pitchFamily="49" charset="0"/>
                <a:ea typeface="+mn-ea"/>
                <a:cs typeface="+mn-cs"/>
              </a:defRPr>
            </a:pPr>
            <a:endParaRPr lang="de-DE"/>
          </a:p>
        </c:txPr>
        <c:crossAx val="1375092032"/>
        <c:crosses val="autoZero"/>
        <c:auto val="1"/>
        <c:lblAlgn val="ctr"/>
        <c:lblOffset val="100"/>
        <c:tickMarkSkip val="2"/>
        <c:noMultiLvlLbl val="0"/>
      </c:catAx>
      <c:valAx>
        <c:axId val="1375092032"/>
        <c:scaling>
          <c:orientation val="minMax"/>
          <c:min val="650000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FF5B"/>
                </a:solidFill>
                <a:latin typeface="IBM Plex Mono" panose="020B0509050203000203" pitchFamily="49" charset="0"/>
                <a:ea typeface="+mn-ea"/>
                <a:cs typeface="+mn-cs"/>
              </a:defRPr>
            </a:pPr>
            <a:endParaRPr lang="de-DE"/>
          </a:p>
        </c:txPr>
        <c:crossAx val="1375084544"/>
        <c:crosses val="autoZero"/>
        <c:crossBetween val="between"/>
        <c:majorUnit val="500000"/>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rgbClr val="00FF5B"/>
                    </a:solidFill>
                    <a:latin typeface="IBM Plex Mono" panose="020B0509050203000203" pitchFamily="49" charset="0"/>
                    <a:ea typeface="+mn-ea"/>
                    <a:cs typeface="+mn-cs"/>
                  </a:defRPr>
                </a:pPr>
                <a:endParaRPr lang="de-DE"/>
              </a:p>
            </c:txPr>
          </c:dispUnitsLbl>
        </c:dispUnits>
      </c:valAx>
      <c:valAx>
        <c:axId val="1470858512"/>
        <c:scaling>
          <c:orientation val="minMax"/>
          <c:min val="28499999.999999996"/>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7AFF"/>
                </a:solidFill>
                <a:latin typeface="IBM Plex Mono" panose="020B0509050203000203" pitchFamily="49" charset="0"/>
                <a:ea typeface="+mn-ea"/>
                <a:cs typeface="+mn-cs"/>
              </a:defRPr>
            </a:pPr>
            <a:endParaRPr lang="de-DE"/>
          </a:p>
        </c:txPr>
        <c:crossAx val="1470873072"/>
        <c:crosses val="max"/>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rgbClr val="007AFF"/>
                    </a:solidFill>
                    <a:latin typeface="IBM Plex Mono" panose="020B0509050203000203" pitchFamily="49" charset="0"/>
                    <a:ea typeface="+mn-ea"/>
                    <a:cs typeface="+mn-cs"/>
                  </a:defRPr>
                </a:pPr>
                <a:endParaRPr lang="de-DE"/>
              </a:p>
            </c:txPr>
          </c:dispUnitsLbl>
        </c:dispUnits>
      </c:valAx>
      <c:catAx>
        <c:axId val="1470873072"/>
        <c:scaling>
          <c:orientation val="minMax"/>
        </c:scaling>
        <c:delete val="1"/>
        <c:axPos val="b"/>
        <c:numFmt formatCode="0" sourceLinked="1"/>
        <c:majorTickMark val="out"/>
        <c:minorTickMark val="none"/>
        <c:tickLblPos val="nextTo"/>
        <c:crossAx val="1470858512"/>
        <c:crosses val="autoZero"/>
        <c:auto val="1"/>
        <c:lblAlgn val="ctr"/>
        <c:lblOffset val="100"/>
        <c:noMultiLvlLbl val="0"/>
      </c:catAx>
      <c:spPr>
        <a:noFill/>
        <a:ln>
          <a:noFill/>
        </a:ln>
        <a:effectLst/>
      </c:spPr>
    </c:plotArea>
    <c:legend>
      <c:legendPos val="t"/>
      <c:legendEntry>
        <c:idx val="1"/>
        <c:delete val="1"/>
      </c:legendEntry>
      <c:legendEntry>
        <c:idx val="3"/>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endParaRPr lang="de-DE"/>
        </a:p>
      </c:txPr>
    </c:legend>
    <c:plotVisOnly val="1"/>
    <c:dispBlanksAs val="gap"/>
    <c:showDLblsOverMax val="0"/>
  </c:chart>
  <c:spPr>
    <a:solidFill>
      <a:srgbClr val="262626"/>
    </a:solidFill>
    <a:ln w="9525" cap="flat" cmpd="sng" algn="ctr">
      <a:noFill/>
      <a:round/>
    </a:ln>
    <a:effectLst/>
  </c:spPr>
  <c:txPr>
    <a:bodyPr/>
    <a:lstStyle/>
    <a:p>
      <a:pPr>
        <a:defRPr>
          <a:latin typeface="IBM Plex Mono" panose="020B0509050203000203" pitchFamily="49" charset="0"/>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41463A-7DC7-4BB7-9318-8698A659FB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87872B-FFE2-4C64-9582-E236318CF4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C06290-073B-43CE-A4F6-C91974296966}" type="datetimeFigureOut">
              <a:rPr lang="en-US" smtClean="0"/>
              <a:t>11/20/23</a:t>
            </a:fld>
            <a:endParaRPr lang="en-US"/>
          </a:p>
        </p:txBody>
      </p:sp>
      <p:sp>
        <p:nvSpPr>
          <p:cNvPr id="4" name="Footer Placeholder 3">
            <a:extLst>
              <a:ext uri="{FF2B5EF4-FFF2-40B4-BE49-F238E27FC236}">
                <a16:creationId xmlns:a16="http://schemas.microsoft.com/office/drawing/2014/main" id="{8CC10AB5-60B6-4ED2-AFE7-B67B2AD993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6C515E-649C-46FB-8205-06097EA37A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42159F-2B55-419A-B7A9-485FBA126E92}" type="slidenum">
              <a:rPr lang="en-US" smtClean="0"/>
              <a:t>‹Nr.›</a:t>
            </a:fld>
            <a:endParaRPr lang="en-US"/>
          </a:p>
        </p:txBody>
      </p:sp>
    </p:spTree>
    <p:extLst>
      <p:ext uri="{BB962C8B-B14F-4D97-AF65-F5344CB8AC3E}">
        <p14:creationId xmlns:p14="http://schemas.microsoft.com/office/powerpoint/2010/main" val="1495869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388C6-98F2-4B8B-A93F-C51F764E54E3}"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995FC-7FA7-42D8-8D01-B0F677C28B07}" type="slidenum">
              <a:rPr lang="en-US" smtClean="0"/>
              <a:t>‹Nr.›</a:t>
            </a:fld>
            <a:endParaRPr lang="en-US"/>
          </a:p>
        </p:txBody>
      </p:sp>
    </p:spTree>
    <p:extLst>
      <p:ext uri="{BB962C8B-B14F-4D97-AF65-F5344CB8AC3E}">
        <p14:creationId xmlns:p14="http://schemas.microsoft.com/office/powerpoint/2010/main" val="144199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6</a:t>
            </a:fld>
            <a:endParaRPr lang="en-US"/>
          </a:p>
        </p:txBody>
      </p:sp>
    </p:spTree>
    <p:extLst>
      <p:ext uri="{BB962C8B-B14F-4D97-AF65-F5344CB8AC3E}">
        <p14:creationId xmlns:p14="http://schemas.microsoft.com/office/powerpoint/2010/main" val="645543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next one isn’t something the </a:t>
            </a:r>
            <a:r>
              <a:rPr lang="en-US" dirty="0" err="1"/>
              <a:t>devs</a:t>
            </a:r>
            <a:r>
              <a:rPr lang="en-US" dirty="0"/>
              <a:t> ever hinted at.</a:t>
            </a:r>
          </a:p>
          <a:p>
            <a:r>
              <a:rPr lang="en-US" dirty="0"/>
              <a:t>There exists two value systems, energy constrained and assigned value. Bitcoin being deflationary and energy constrained, making it fair currency for energy constrained value. Zenon being (dis)inflationary where the right to print is assigned, making it a fair currency for assigned value. So Zenon is not only just a utility/scaling network, but can be a native currency for assigned value which is what most of the internet is. (You’re a moron spending BTC on a digital good, but that doesn’t mean some tx/value exchange shouldn’t occur). Supply/(energy constrained) markets will have the terms set by sellers who can demand BTC. While demand(assigned value) markets, will have the terms set by consumers who can demand to spend a fair but weaker currency.</a:t>
            </a:r>
          </a:p>
        </p:txBody>
      </p:sp>
      <p:sp>
        <p:nvSpPr>
          <p:cNvPr id="4" name="Slide Number Placeholder 3"/>
          <p:cNvSpPr>
            <a:spLocks noGrp="1"/>
          </p:cNvSpPr>
          <p:nvPr>
            <p:ph type="sldNum" sz="quarter" idx="5"/>
          </p:nvPr>
        </p:nvSpPr>
        <p:spPr/>
        <p:txBody>
          <a:bodyPr/>
          <a:lstStyle/>
          <a:p>
            <a:fld id="{0F3995FC-7FA7-42D8-8D01-B0F677C28B07}" type="slidenum">
              <a:rPr lang="en-US" smtClean="0"/>
              <a:t>18</a:t>
            </a:fld>
            <a:endParaRPr lang="en-US"/>
          </a:p>
        </p:txBody>
      </p:sp>
    </p:spTree>
    <p:extLst>
      <p:ext uri="{BB962C8B-B14F-4D97-AF65-F5344CB8AC3E}">
        <p14:creationId xmlns:p14="http://schemas.microsoft.com/office/powerpoint/2010/main" val="3242825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25</a:t>
            </a:fld>
            <a:endParaRPr lang="en-US"/>
          </a:p>
        </p:txBody>
      </p:sp>
    </p:spTree>
    <p:extLst>
      <p:ext uri="{BB962C8B-B14F-4D97-AF65-F5344CB8AC3E}">
        <p14:creationId xmlns:p14="http://schemas.microsoft.com/office/powerpoint/2010/main" val="42663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exists two value systems, energy constrained and assigned value. Bitcoin being deflationary and energy constrained, making it fair currency for energy constrained value. Zenon being (dis)inflationary where the right to print is assigned, making it a fair currency for assigned value. So Zenon is not only just a utility/scaling network, but can be a native currency for assigned value which is what most of the internet is. (You’re a moron spending BTC on a digital good, but that doesn’t mean some tx/value exchange shouldn’t occur). Supply/(energy constrained) markets will have the terms set by sellers who can demand BTC. While demand(assigned value) markets, will have the terms set by consumers who can demand to spend a fair but weaker currency.</a:t>
            </a:r>
          </a:p>
        </p:txBody>
      </p:sp>
      <p:sp>
        <p:nvSpPr>
          <p:cNvPr id="4" name="Slide Number Placeholder 3"/>
          <p:cNvSpPr>
            <a:spLocks noGrp="1"/>
          </p:cNvSpPr>
          <p:nvPr>
            <p:ph type="sldNum" sz="quarter" idx="5"/>
          </p:nvPr>
        </p:nvSpPr>
        <p:spPr/>
        <p:txBody>
          <a:bodyPr/>
          <a:lstStyle/>
          <a:p>
            <a:fld id="{0F3995FC-7FA7-42D8-8D01-B0F677C28B07}" type="slidenum">
              <a:rPr lang="en-US" smtClean="0"/>
              <a:t>26</a:t>
            </a:fld>
            <a:endParaRPr lang="en-US"/>
          </a:p>
        </p:txBody>
      </p:sp>
    </p:spTree>
    <p:extLst>
      <p:ext uri="{BB962C8B-B14F-4D97-AF65-F5344CB8AC3E}">
        <p14:creationId xmlns:p14="http://schemas.microsoft.com/office/powerpoint/2010/main" val="4158030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POW Links</a:t>
            </a:r>
          </a:p>
          <a:p>
            <a:pPr marL="171450" indent="-171450">
              <a:buFontTx/>
              <a:buChar char="-"/>
            </a:pPr>
            <a:r>
              <a:rPr lang="en-US" dirty="0"/>
              <a:t>with the right incentives will force sentinels to consolidate and quickly orphan forks</a:t>
            </a:r>
          </a:p>
          <a:p>
            <a:pPr marL="171450" indent="-171450">
              <a:buFontTx/>
              <a:buChar char="-"/>
            </a:pPr>
            <a:r>
              <a:rPr lang="en-US" dirty="0"/>
              <a:t>in theory you have pow links be on momentums/already confirmed tx but I think if you do pow links on unconfirmed tx and require a certain number of pow links, you create a deciding factor between two conflicting account blocks</a:t>
            </a:r>
          </a:p>
          <a:p>
            <a:pPr marL="171450" indent="-171450">
              <a:buFontTx/>
              <a:buChar char="-"/>
            </a:pPr>
            <a:endParaRPr lang="en-US" dirty="0"/>
          </a:p>
          <a:p>
            <a:pPr marL="171450" indent="-171450">
              <a:buFontTx/>
              <a:buChar char="-"/>
            </a:pPr>
            <a:r>
              <a:rPr lang="en-US" dirty="0" err="1"/>
              <a:t>deeZNNutz</a:t>
            </a:r>
            <a:r>
              <a:rPr lang="en-US" dirty="0"/>
              <a:t> (0)(0), [06.09.2022 20:45]</a:t>
            </a:r>
          </a:p>
          <a:p>
            <a:pPr marL="171450" indent="-171450">
              <a:buFontTx/>
              <a:buChar char="-"/>
            </a:pPr>
            <a:r>
              <a:rPr lang="en-US" dirty="0"/>
              <a:t>but if the network forks, 2/3 and 1/3, doesn't the 1/3 fork still produce momentums?  And </a:t>
            </a:r>
            <a:r>
              <a:rPr lang="en-US" dirty="0" err="1"/>
              <a:t>sentinals</a:t>
            </a:r>
            <a:r>
              <a:rPr lang="en-US" dirty="0"/>
              <a:t> on the 1/3 fork would create POW links for that smaller network?</a:t>
            </a:r>
          </a:p>
          <a:p>
            <a:pPr marL="171450" indent="-171450">
              <a:buFontTx/>
              <a:buChar char="-"/>
            </a:pPr>
            <a:endParaRPr lang="en-US" dirty="0"/>
          </a:p>
          <a:p>
            <a:pPr marL="171450" indent="-171450">
              <a:buFontTx/>
              <a:buChar char="-"/>
            </a:pPr>
            <a:r>
              <a:rPr lang="en-US" dirty="0"/>
              <a:t>George, [06.09.2022 20:47]</a:t>
            </a:r>
          </a:p>
          <a:p>
            <a:pPr marL="171450" indent="-171450">
              <a:buFontTx/>
              <a:buChar char="-"/>
            </a:pPr>
            <a:r>
              <a:rPr lang="en-US" dirty="0"/>
              <a:t>Yes it will still produce momentums</a:t>
            </a:r>
          </a:p>
          <a:p>
            <a:pPr marL="171450" indent="-171450">
              <a:buFontTx/>
              <a:buChar char="-"/>
            </a:pPr>
            <a:r>
              <a:rPr lang="en-US" dirty="0"/>
              <a:t>And it is up to the users to determine which fork is “legitimate” by acknowledging those momentums</a:t>
            </a:r>
          </a:p>
          <a:p>
            <a:pPr marL="171450" indent="-171450">
              <a:buFontTx/>
              <a:buChar char="-"/>
            </a:pPr>
            <a:r>
              <a:rPr lang="en-US" dirty="0"/>
              <a:t>Sentinels will likely see more txs/weight is happening on one fork and consolidate there. That’s the incentive that needs to be built </a:t>
            </a:r>
          </a:p>
          <a:p>
            <a:pPr marL="171450" indent="-171450">
              <a:buFontTx/>
              <a:buChar char="-"/>
            </a:pPr>
            <a:r>
              <a:rPr lang="en-US" dirty="0"/>
              <a:t>I think it will be required for all tx to have pow links on it</a:t>
            </a:r>
          </a:p>
          <a:p>
            <a:pPr marL="171450" indent="-171450">
              <a:buFontTx/>
              <a:buChar char="-"/>
            </a:pPr>
            <a:r>
              <a:rPr lang="en-US" dirty="0"/>
              <a:t>So even if momentums are producing, if no sentinels are there, tx may not be able to be confirmed</a:t>
            </a:r>
          </a:p>
          <a:p>
            <a:pPr marL="171450" indent="-171450">
              <a:buFontTx/>
              <a:buChar char="-"/>
            </a:pPr>
            <a:endParaRPr lang="en-US" dirty="0"/>
          </a:p>
          <a:p>
            <a:pPr marL="171450" indent="-171450">
              <a:buFontTx/>
              <a:buChar char="-"/>
            </a:pPr>
            <a:r>
              <a:rPr lang="en-US" dirty="0"/>
              <a:t>George, [06.09.2022 20:19]</a:t>
            </a:r>
          </a:p>
          <a:p>
            <a:pPr marL="171450" indent="-171450">
              <a:buFontTx/>
              <a:buChar char="-"/>
            </a:pPr>
            <a:r>
              <a:rPr lang="en-US" dirty="0"/>
              <a:t>One of the main criticisms against PoS is the “nothing at stake” argument where validators can and may have incentives to build on top of forks because it’s costless</a:t>
            </a:r>
          </a:p>
          <a:p>
            <a:pPr marL="171450" indent="-171450">
              <a:buFontTx/>
              <a:buChar char="-"/>
            </a:pPr>
            <a:endParaRPr lang="en-US" dirty="0"/>
          </a:p>
          <a:p>
            <a:pPr marL="171450" indent="-171450">
              <a:buFontTx/>
              <a:buChar char="-"/>
            </a:pPr>
            <a:r>
              <a:rPr lang="en-US" dirty="0"/>
              <a:t>We will have sentinels creating PoW links, there is something at stake</a:t>
            </a:r>
          </a:p>
          <a:p>
            <a:pPr marL="171450" indent="-171450">
              <a:buFontTx/>
              <a:buChar char="-"/>
            </a:pPr>
            <a:r>
              <a:rPr lang="en-US" dirty="0"/>
              <a:t>They can’t just create pow links for tx on any possible fork out of thin air</a:t>
            </a:r>
          </a:p>
          <a:p>
            <a:pPr marL="171450" indent="-171450">
              <a:buFontTx/>
              <a:buChar char="-"/>
            </a:pPr>
            <a:endParaRPr lang="en-US" dirty="0"/>
          </a:p>
          <a:p>
            <a:pPr marL="171450" indent="-171450">
              <a:buFontTx/>
              <a:buChar char="-"/>
            </a:pPr>
            <a:r>
              <a:rPr lang="en-US" dirty="0"/>
              <a:t>So the questions is how to incentivize sentinels to stay on the same fork (with the most hash power/weight)</a:t>
            </a:r>
          </a:p>
          <a:p>
            <a:pPr marL="171450" indent="-171450">
              <a:buFontTx/>
              <a:buChar char="-"/>
            </a:pPr>
            <a:endParaRPr lang="en-US" dirty="0"/>
          </a:p>
          <a:p>
            <a:pPr marL="171450" indent="-171450">
              <a:buFontTx/>
              <a:buChar char="-"/>
            </a:pPr>
            <a:r>
              <a:rPr lang="en-US" dirty="0"/>
              <a:t>George, [06.09.2022 20:24]</a:t>
            </a:r>
          </a:p>
          <a:p>
            <a:pPr marL="171450" indent="-171450">
              <a:buFontTx/>
              <a:buChar char="-"/>
            </a:pPr>
            <a:r>
              <a:rPr lang="en-US" dirty="0"/>
              <a:t>Sentinels paid by pow-links on txs that get confirmed?</a:t>
            </a:r>
          </a:p>
          <a:p>
            <a:pPr marL="171450" indent="-171450">
              <a:buFontTx/>
              <a:buChar char="-"/>
            </a:pPr>
            <a:endParaRPr lang="en-US" dirty="0"/>
          </a:p>
          <a:p>
            <a:pPr marL="171450" indent="-171450">
              <a:buFontTx/>
              <a:buChar char="-"/>
            </a:pPr>
            <a:r>
              <a:rPr lang="en-US" dirty="0"/>
              <a:t>Creating Pow-links which adds weight to prevent double spends. Also stated by Mr Kaine to act as the public backbone of the network to prevent network split</a:t>
            </a:r>
          </a:p>
          <a:p>
            <a:pPr marL="171450" indent="-171450">
              <a:buFontTx/>
              <a:buChar char="-"/>
            </a:pPr>
            <a:endParaRPr lang="en-US" dirty="0"/>
          </a:p>
          <a:p>
            <a:pPr marL="171450" indent="-171450">
              <a:buFontTx/>
              <a:buChar char="-"/>
            </a:pPr>
            <a:r>
              <a:rPr lang="en-US" dirty="0"/>
              <a:t>Adding a pow-link requirement could be sentinels sending the pow link, which gets stored with the tx in our </a:t>
            </a:r>
            <a:r>
              <a:rPr lang="en-US" dirty="0" err="1"/>
              <a:t>mempool</a:t>
            </a:r>
            <a:r>
              <a:rPr lang="en-US" dirty="0"/>
              <a:t> equivalent. </a:t>
            </a:r>
          </a:p>
          <a:p>
            <a:pPr marL="171450" indent="-171450">
              <a:buFontTx/>
              <a:buChar char="-"/>
            </a:pPr>
            <a:endParaRPr lang="en-US" dirty="0"/>
          </a:p>
          <a:p>
            <a:pPr marL="171450" indent="-171450">
              <a:buFontTx/>
              <a:buChar char="-"/>
            </a:pPr>
            <a:r>
              <a:rPr lang="en-US" dirty="0"/>
              <a:t>Pillars can then only include tx with enough pow links in momentums. They still know about the other tx though.</a:t>
            </a:r>
          </a:p>
          <a:p>
            <a:pPr marL="171450" indent="-171450">
              <a:buFontTx/>
              <a:buChar char="-"/>
            </a:pPr>
            <a:endParaRPr lang="en-US" dirty="0"/>
          </a:p>
          <a:p>
            <a:pPr marL="171450" indent="-171450">
              <a:buFontTx/>
              <a:buChar char="-"/>
            </a:pPr>
            <a:endParaRPr lang="en-US" dirty="0"/>
          </a:p>
          <a:p>
            <a:pPr marL="171450" indent="-171450">
              <a:buFontTx/>
              <a:buChar char="-"/>
            </a:pPr>
            <a:r>
              <a:rPr lang="en-US" dirty="0"/>
              <a:t>I think when sentinels are added, we will not use the models of tx sent directly to pillars. </a:t>
            </a:r>
          </a:p>
          <a:p>
            <a:pPr marL="171450" indent="-171450">
              <a:buFontTx/>
              <a:buChar char="-"/>
            </a:pPr>
            <a:r>
              <a:rPr lang="en-US" dirty="0"/>
              <a:t>I think sentinels will broadcast the pow-link to all and all nodes will update the frontier of account chains.</a:t>
            </a:r>
          </a:p>
          <a:p>
            <a:pPr marL="171450" indent="-171450">
              <a:buFontTx/>
              <a:buChar char="-"/>
            </a:pPr>
            <a:r>
              <a:rPr lang="en-US" dirty="0"/>
              <a:t>The sentinels may help provide a deterministic ordering mechanism.</a:t>
            </a:r>
          </a:p>
        </p:txBody>
      </p:sp>
      <p:sp>
        <p:nvSpPr>
          <p:cNvPr id="4" name="Slide Number Placeholder 3"/>
          <p:cNvSpPr>
            <a:spLocks noGrp="1"/>
          </p:cNvSpPr>
          <p:nvPr>
            <p:ph type="sldNum" sz="quarter" idx="5"/>
          </p:nvPr>
        </p:nvSpPr>
        <p:spPr/>
        <p:txBody>
          <a:bodyPr/>
          <a:lstStyle/>
          <a:p>
            <a:fld id="{0F3995FC-7FA7-42D8-8D01-B0F677C28B07}" type="slidenum">
              <a:rPr lang="en-US" smtClean="0"/>
              <a:t>27</a:t>
            </a:fld>
            <a:endParaRPr lang="en-US"/>
          </a:p>
        </p:txBody>
      </p:sp>
    </p:spTree>
    <p:extLst>
      <p:ext uri="{BB962C8B-B14F-4D97-AF65-F5344CB8AC3E}">
        <p14:creationId xmlns:p14="http://schemas.microsoft.com/office/powerpoint/2010/main" val="2417782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28</a:t>
            </a:fld>
            <a:endParaRPr lang="en-US"/>
          </a:p>
        </p:txBody>
      </p:sp>
    </p:spTree>
    <p:extLst>
      <p:ext uri="{BB962C8B-B14F-4D97-AF65-F5344CB8AC3E}">
        <p14:creationId xmlns:p14="http://schemas.microsoft.com/office/powerpoint/2010/main" val="208126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everyday usage of BTC as money, scaling solutions are needed. In the future most people will not use bitcoin at the base layer.</a:t>
            </a:r>
          </a:p>
          <a:p>
            <a:pPr marL="0" indent="0">
              <a:buNone/>
            </a:pPr>
            <a:r>
              <a:rPr lang="en-US" dirty="0"/>
              <a:t>Currently the options are:</a:t>
            </a:r>
          </a:p>
          <a:p>
            <a:pPr marL="0" indent="0">
              <a:buNone/>
            </a:pPr>
            <a:r>
              <a:rPr lang="en-US" dirty="0"/>
              <a:t>- Lightning which is great for specific purposes but not as a general scaling solution.</a:t>
            </a:r>
          </a:p>
          <a:p>
            <a:pPr marL="0" indent="0">
              <a:buNone/>
            </a:pPr>
            <a:r>
              <a:rPr lang="en-US" dirty="0"/>
              <a:t>- Locking BTC up in a consortium multisig sidechain like Liquid. Centralized de jure. And with no usage despite being </a:t>
            </a:r>
            <a:r>
              <a:rPr lang="en-US" dirty="0" err="1"/>
              <a:t>Blockstream’s</a:t>
            </a:r>
            <a:r>
              <a:rPr lang="en-US" dirty="0"/>
              <a:t> lol. </a:t>
            </a:r>
          </a:p>
          <a:p>
            <a:pPr marL="0" indent="0">
              <a:buNone/>
            </a:pPr>
            <a:r>
              <a:rPr lang="en-US" dirty="0"/>
              <a:t>- Locking up BTC in a VC controlled L1. Centralized de facto.</a:t>
            </a:r>
          </a:p>
          <a:p>
            <a:pPr marL="0" indent="0">
              <a:buNone/>
            </a:pPr>
            <a:endParaRPr lang="en-US" dirty="0"/>
          </a:p>
          <a:p>
            <a:pPr marL="0" indent="0">
              <a:buNone/>
            </a:pPr>
            <a:r>
              <a:rPr lang="en-US" dirty="0"/>
              <a:t>Zenon’s launch and progressive decentralization mechanisms will ensure that zBTC will be the most decentralized and secure.</a:t>
            </a:r>
            <a:br>
              <a:rPr lang="en-US" dirty="0"/>
            </a:br>
            <a:br>
              <a:rPr lang="en-US" dirty="0"/>
            </a:br>
            <a:r>
              <a:rPr lang="en-US" dirty="0"/>
              <a:t>BTC Taproot enabled massive multisig meaning that the BTC can be custodied by all of the pillars</a:t>
            </a:r>
          </a:p>
          <a:p>
            <a:pPr marL="0" indent="0">
              <a:buNone/>
            </a:pPr>
            <a:r>
              <a:rPr lang="en-US" dirty="0"/>
              <a:t>It will be as decentralized as NoM itself</a:t>
            </a:r>
          </a:p>
          <a:p>
            <a:pPr marL="0" indent="0">
              <a:buNone/>
            </a:pPr>
            <a:endParaRPr lang="en-US" dirty="0"/>
          </a:p>
          <a:p>
            <a:pPr marL="0" indent="0">
              <a:buNone/>
            </a:pPr>
            <a:r>
              <a:rPr lang="en-US" dirty="0"/>
              <a:t>For “BTC” on other chains </a:t>
            </a:r>
          </a:p>
          <a:p>
            <a:pPr marL="0" indent="0">
              <a:buNone/>
            </a:pPr>
            <a:r>
              <a:rPr lang="en-US" dirty="0"/>
              <a:t>Including zBTC</a:t>
            </a:r>
          </a:p>
          <a:p>
            <a:pPr marL="0" indent="0">
              <a:buNone/>
            </a:pPr>
            <a:r>
              <a:rPr lang="en-US" dirty="0"/>
              <a:t>Only the reserve is protected by Bitcoin’s security</a:t>
            </a:r>
          </a:p>
          <a:p>
            <a:pPr marL="0" indent="0">
              <a:buNone/>
            </a:pPr>
            <a:r>
              <a:rPr lang="en-US" dirty="0"/>
              <a:t>The tokenized BTC is secured by that network’s validators</a:t>
            </a:r>
          </a:p>
          <a:p>
            <a:pPr marL="0" indent="0">
              <a:buNone/>
            </a:pPr>
            <a:endParaRPr lang="en-US" dirty="0"/>
          </a:p>
          <a:p>
            <a:pPr marL="0" indent="0">
              <a:buNone/>
            </a:pPr>
            <a:r>
              <a:rPr lang="en-US" dirty="0"/>
              <a:t>That’s why progressive decentralization of our validators is so important</a:t>
            </a:r>
          </a:p>
          <a:p>
            <a:pPr marL="0" indent="0">
              <a:buNone/>
            </a:pPr>
            <a:endParaRPr lang="en-US" dirty="0"/>
          </a:p>
          <a:p>
            <a:pPr marL="0" indent="0">
              <a:buNone/>
            </a:pPr>
            <a:r>
              <a:rPr lang="en-US" dirty="0"/>
              <a:t>3 Ways of Bitcoin interop:</a:t>
            </a:r>
          </a:p>
          <a:p>
            <a:pPr marL="0" indent="0">
              <a:buNone/>
            </a:pPr>
            <a:endParaRPr lang="en-US" dirty="0"/>
          </a:p>
          <a:p>
            <a:pPr marL="228600" indent="-228600">
              <a:buAutoNum type="arabicParenR"/>
            </a:pPr>
            <a:r>
              <a:rPr lang="en-US" dirty="0"/>
              <a:t>Trustless 2 way peg between BTC and zBTC zts with threshold pillar multisig </a:t>
            </a:r>
          </a:p>
          <a:p>
            <a:pPr marL="228600" indent="-228600">
              <a:buAutoNum type="arabicParenR"/>
            </a:pPr>
            <a:r>
              <a:rPr lang="en-US" dirty="0"/>
              <a:t>BTC payment channels (not Lighting) using NoM as a judge when closing channels (logical 2 of 3 multisig. Where a threshold pillar multisig is the third logical signature)</a:t>
            </a:r>
          </a:p>
          <a:p>
            <a:pPr marL="228600" indent="-228600">
              <a:buAutoNum type="arabicParenR"/>
            </a:pPr>
            <a:endParaRPr lang="en-US" dirty="0"/>
          </a:p>
          <a:p>
            <a:pPr marL="0" indent="0">
              <a:buNone/>
            </a:pPr>
            <a:r>
              <a:rPr lang="en-US" dirty="0"/>
              <a:t>These two can be generalized to NoM having some sort of control over certain </a:t>
            </a:r>
            <a:r>
              <a:rPr lang="en-US" dirty="0" err="1"/>
              <a:t>btc</a:t>
            </a:r>
            <a:r>
              <a:rPr lang="en-US" dirty="0"/>
              <a:t> </a:t>
            </a:r>
            <a:r>
              <a:rPr lang="en-US" dirty="0" err="1"/>
              <a:t>utxos</a:t>
            </a:r>
            <a:r>
              <a:rPr lang="en-US" dirty="0"/>
              <a:t> with certain conditions for spending that are not native to bitcoin. NoM serves as a smart contract runtime for BTC using data from BTC transactions. I think this would mean there would need to be a BTC Oracle layer for NoM to consume… Or more likely the case, every pillar also runs a bitcoin node.</a:t>
            </a:r>
          </a:p>
          <a:p>
            <a:pPr marL="0" indent="0">
              <a:buNone/>
            </a:pPr>
            <a:endParaRPr lang="en-US" dirty="0"/>
          </a:p>
          <a:p>
            <a:pPr marL="0" indent="0">
              <a:buNone/>
            </a:pPr>
            <a:r>
              <a:rPr lang="en-US" dirty="0"/>
              <a:t>3- NoM can serve as an Oracle for discreet log contracts on Bitcoin which are more private since they don’t need to go through NoM consensus </a:t>
            </a:r>
          </a:p>
          <a:p>
            <a:endParaRPr lang="en-US" dirty="0"/>
          </a:p>
          <a:p>
            <a:r>
              <a:rPr lang="en-US" dirty="0"/>
              <a:t>I think we may see things like cross chain swaps inside channels to mint zBTC </a:t>
            </a:r>
          </a:p>
          <a:p>
            <a:r>
              <a:rPr lang="en-US" dirty="0"/>
              <a:t>Maybe someone opens up a BTC Lightning channel with the entire Zenon Network and sends </a:t>
            </a:r>
            <a:r>
              <a:rPr lang="en-US" dirty="0" err="1"/>
              <a:t>btc</a:t>
            </a:r>
            <a:r>
              <a:rPr lang="en-US" dirty="0"/>
              <a:t>.</a:t>
            </a:r>
          </a:p>
          <a:p>
            <a:r>
              <a:rPr lang="en-US" dirty="0"/>
              <a:t>The pillars then mint zBTC and open up a payment channel with the user on Zenon and sends it.</a:t>
            </a:r>
          </a:p>
          <a:p>
            <a:r>
              <a:rPr lang="en-US" dirty="0"/>
              <a:t>Feeless zts token transactions and the sending through Zenon payment channels give us costless (except small inflation of course) and very private transactions because zts tokens are fungible (and so would be zBTC)</a:t>
            </a:r>
          </a:p>
          <a:p>
            <a:endParaRPr lang="en-US" dirty="0"/>
          </a:p>
          <a:p>
            <a:r>
              <a:rPr lang="en-US" dirty="0"/>
              <a:t>Maybe a portion of orbital can be used for the fees</a:t>
            </a:r>
          </a:p>
          <a:p>
            <a:r>
              <a:rPr lang="en-US" dirty="0"/>
              <a:t>Pillars buy </a:t>
            </a:r>
            <a:r>
              <a:rPr lang="en-US" dirty="0" err="1"/>
              <a:t>zbtc</a:t>
            </a:r>
            <a:r>
              <a:rPr lang="en-US" dirty="0"/>
              <a:t> and burn it. </a:t>
            </a:r>
            <a:br>
              <a:rPr lang="en-US" dirty="0"/>
            </a:br>
            <a:r>
              <a:rPr lang="en-US" dirty="0"/>
              <a:t>We will have the same issues for any </a:t>
            </a:r>
            <a:r>
              <a:rPr lang="en-US" dirty="0" err="1"/>
              <a:t>zbtc</a:t>
            </a:r>
            <a:r>
              <a:rPr lang="en-US" dirty="0"/>
              <a:t> construction. If the signatory set changes</a:t>
            </a:r>
          </a:p>
          <a:p>
            <a:r>
              <a:rPr lang="en-US" dirty="0"/>
              <a:t>One idea is using say 1% (important thing is the concept not number) of liquidity emissions to purchase </a:t>
            </a:r>
            <a:r>
              <a:rPr lang="en-US" dirty="0" err="1"/>
              <a:t>zbtc</a:t>
            </a:r>
            <a:r>
              <a:rPr lang="en-US" dirty="0"/>
              <a:t> from a liquidity pool which then gets burned</a:t>
            </a:r>
          </a:p>
          <a:p>
            <a:r>
              <a:rPr lang="en-US" dirty="0"/>
              <a:t>Or maybe when a new pillar joins, some of the QSR for the slot instead of getting burned, is used to buy </a:t>
            </a:r>
            <a:r>
              <a:rPr lang="en-US" dirty="0" err="1"/>
              <a:t>zbtc</a:t>
            </a:r>
            <a:r>
              <a:rPr lang="en-US" dirty="0"/>
              <a:t> to get burned</a:t>
            </a:r>
          </a:p>
          <a:p>
            <a:r>
              <a:rPr lang="en-US" dirty="0"/>
              <a:t>Basically how to ensure that the liabilities (</a:t>
            </a:r>
            <a:r>
              <a:rPr lang="en-US" dirty="0" err="1"/>
              <a:t>zbtc</a:t>
            </a:r>
            <a:r>
              <a:rPr lang="en-US" dirty="0"/>
              <a:t>) is less than or equal to the assets (BTC) since there are BTC tx fees, and the need to periodically move BTC?</a:t>
            </a:r>
          </a:p>
          <a:p>
            <a:endParaRPr lang="en-US" dirty="0"/>
          </a:p>
          <a:p>
            <a:r>
              <a:rPr lang="en-US" dirty="0"/>
              <a:t>Bitcoin doesn’t really have  way to have trustless 2-way side chains. </a:t>
            </a:r>
          </a:p>
          <a:p>
            <a:r>
              <a:rPr lang="en-US" dirty="0"/>
              <a:t>So Zenon can again, provide its own L1 for trust/attention markets while also being THE layer that enables trustless </a:t>
            </a:r>
            <a:r>
              <a:rPr lang="en-US" dirty="0" err="1"/>
              <a:t>zbtc</a:t>
            </a:r>
            <a:r>
              <a:rPr lang="en-US" dirty="0"/>
              <a:t> </a:t>
            </a:r>
            <a:r>
              <a:rPr lang="en-US" dirty="0" err="1"/>
              <a:t>sidechainsk</a:t>
            </a:r>
            <a:endParaRPr lang="en-US" dirty="0"/>
          </a:p>
          <a:p>
            <a:endParaRPr lang="en-US" dirty="0"/>
          </a:p>
          <a:p>
            <a:r>
              <a:rPr lang="en-US" dirty="0"/>
              <a:t>The 2 way part is important. I think </a:t>
            </a:r>
            <a:r>
              <a:rPr lang="en-US" dirty="0" err="1"/>
              <a:t>spacechains</a:t>
            </a:r>
            <a:r>
              <a:rPr lang="en-US" dirty="0"/>
              <a:t> can achieve it 1 way with merge mining</a:t>
            </a:r>
          </a:p>
          <a:p>
            <a:endParaRPr lang="en-US" dirty="0"/>
          </a:p>
          <a:p>
            <a:r>
              <a:rPr lang="en-US" dirty="0"/>
              <a:t>One criticism bitcoin maxis use against sidechains which rely on their own token for security is that people need to buy the token</a:t>
            </a:r>
          </a:p>
          <a:p>
            <a:endParaRPr lang="en-US" dirty="0"/>
          </a:p>
          <a:p>
            <a:r>
              <a:rPr lang="en-US" dirty="0"/>
              <a:t>Actually Zenon’s pow tx neutralizes this argument</a:t>
            </a:r>
          </a:p>
          <a:p>
            <a:endParaRPr lang="en-US" dirty="0"/>
          </a:p>
          <a:p>
            <a:r>
              <a:rPr lang="en-US" dirty="0"/>
              <a:t>ZNN will still have value though because again it is a fair currency for non energy-derived markets. And it can add additional utility through tokenization and public smart contracts, which likely will require Plasma as gas.</a:t>
            </a:r>
          </a:p>
          <a:p>
            <a:endParaRPr lang="en-US" dirty="0"/>
          </a:p>
          <a:p>
            <a:r>
              <a:rPr lang="en-US" dirty="0"/>
              <a:t>Fees for changes in signature scheme: Dedicate part of the emissions / liquidity rewards (ZNN/QSR) for fees to buy ZBTC from the zBTC LP pool and burn it to make sure zBTC is always (over-)collateralized</a:t>
            </a:r>
          </a:p>
        </p:txBody>
      </p:sp>
      <p:sp>
        <p:nvSpPr>
          <p:cNvPr id="4" name="Slide Number Placeholder 3"/>
          <p:cNvSpPr>
            <a:spLocks noGrp="1"/>
          </p:cNvSpPr>
          <p:nvPr>
            <p:ph type="sldNum" sz="quarter" idx="5"/>
          </p:nvPr>
        </p:nvSpPr>
        <p:spPr/>
        <p:txBody>
          <a:bodyPr/>
          <a:lstStyle/>
          <a:p>
            <a:fld id="{0F3995FC-7FA7-42D8-8D01-B0F677C28B07}" type="slidenum">
              <a:rPr lang="en-US" smtClean="0"/>
              <a:t>29</a:t>
            </a:fld>
            <a:endParaRPr lang="en-US"/>
          </a:p>
        </p:txBody>
      </p:sp>
    </p:spTree>
    <p:extLst>
      <p:ext uri="{BB962C8B-B14F-4D97-AF65-F5344CB8AC3E}">
        <p14:creationId xmlns:p14="http://schemas.microsoft.com/office/powerpoint/2010/main" val="30780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30</a:t>
            </a:fld>
            <a:endParaRPr lang="en-US"/>
          </a:p>
        </p:txBody>
      </p:sp>
    </p:spTree>
    <p:extLst>
      <p:ext uri="{BB962C8B-B14F-4D97-AF65-F5344CB8AC3E}">
        <p14:creationId xmlns:p14="http://schemas.microsoft.com/office/powerpoint/2010/main" val="263480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31</a:t>
            </a:fld>
            <a:endParaRPr lang="en-US"/>
          </a:p>
        </p:txBody>
      </p:sp>
    </p:spTree>
    <p:extLst>
      <p:ext uri="{BB962C8B-B14F-4D97-AF65-F5344CB8AC3E}">
        <p14:creationId xmlns:p14="http://schemas.microsoft.com/office/powerpoint/2010/main" val="3702311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35</a:t>
            </a:fld>
            <a:endParaRPr lang="en-US"/>
          </a:p>
        </p:txBody>
      </p:sp>
    </p:spTree>
    <p:extLst>
      <p:ext uri="{BB962C8B-B14F-4D97-AF65-F5344CB8AC3E}">
        <p14:creationId xmlns:p14="http://schemas.microsoft.com/office/powerpoint/2010/main" val="260451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7</a:t>
            </a:fld>
            <a:endParaRPr lang="en-US"/>
          </a:p>
        </p:txBody>
      </p:sp>
    </p:spTree>
    <p:extLst>
      <p:ext uri="{BB962C8B-B14F-4D97-AF65-F5344CB8AC3E}">
        <p14:creationId xmlns:p14="http://schemas.microsoft.com/office/powerpoint/2010/main" val="1104768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Aft>
                <a:spcPts val="1200"/>
              </a:spcAft>
              <a:buNone/>
            </a:pPr>
            <a:r>
              <a:rPr lang="en-US" sz="1200" dirty="0">
                <a:solidFill>
                  <a:srgbClr val="007AFF"/>
                </a:solidFill>
              </a:rPr>
              <a:t>Increasing complexity &amp; number of transactions increases the amount of Plasma / fused QSR</a:t>
            </a:r>
          </a:p>
          <a:p>
            <a:pPr marL="0" indent="0" algn="just">
              <a:spcAft>
                <a:spcPts val="1200"/>
              </a:spcAft>
              <a:buNone/>
            </a:pPr>
            <a:r>
              <a:rPr lang="en-US" sz="1200" dirty="0">
                <a:solidFill>
                  <a:srgbClr val="007AFF"/>
                </a:solidFill>
              </a:rPr>
              <a:t>Plasma never gets spent and can be unfused back to QSR</a:t>
            </a:r>
          </a:p>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8</a:t>
            </a:fld>
            <a:endParaRPr lang="en-US"/>
          </a:p>
        </p:txBody>
      </p:sp>
    </p:spTree>
    <p:extLst>
      <p:ext uri="{BB962C8B-B14F-4D97-AF65-F5344CB8AC3E}">
        <p14:creationId xmlns:p14="http://schemas.microsoft.com/office/powerpoint/2010/main" val="40872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9</a:t>
            </a:fld>
            <a:endParaRPr lang="en-US"/>
          </a:p>
        </p:txBody>
      </p:sp>
    </p:spTree>
    <p:extLst>
      <p:ext uri="{BB962C8B-B14F-4D97-AF65-F5344CB8AC3E}">
        <p14:creationId xmlns:p14="http://schemas.microsoft.com/office/powerpoint/2010/main" val="203996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10</a:t>
            </a:fld>
            <a:endParaRPr lang="en-US"/>
          </a:p>
        </p:txBody>
      </p:sp>
    </p:spTree>
    <p:extLst>
      <p:ext uri="{BB962C8B-B14F-4D97-AF65-F5344CB8AC3E}">
        <p14:creationId xmlns:p14="http://schemas.microsoft.com/office/powerpoint/2010/main" val="319555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12</a:t>
            </a:fld>
            <a:endParaRPr lang="en-US"/>
          </a:p>
        </p:txBody>
      </p:sp>
    </p:spTree>
    <p:extLst>
      <p:ext uri="{BB962C8B-B14F-4D97-AF65-F5344CB8AC3E}">
        <p14:creationId xmlns:p14="http://schemas.microsoft.com/office/powerpoint/2010/main" val="94507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13</a:t>
            </a:fld>
            <a:endParaRPr lang="en-US"/>
          </a:p>
        </p:txBody>
      </p:sp>
    </p:spTree>
    <p:extLst>
      <p:ext uri="{BB962C8B-B14F-4D97-AF65-F5344CB8AC3E}">
        <p14:creationId xmlns:p14="http://schemas.microsoft.com/office/powerpoint/2010/main" val="3807415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14</a:t>
            </a:fld>
            <a:endParaRPr lang="en-US"/>
          </a:p>
        </p:txBody>
      </p:sp>
    </p:spTree>
    <p:extLst>
      <p:ext uri="{BB962C8B-B14F-4D97-AF65-F5344CB8AC3E}">
        <p14:creationId xmlns:p14="http://schemas.microsoft.com/office/powerpoint/2010/main" val="98193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17</a:t>
            </a:fld>
            <a:endParaRPr lang="en-US"/>
          </a:p>
        </p:txBody>
      </p:sp>
    </p:spTree>
    <p:extLst>
      <p:ext uri="{BB962C8B-B14F-4D97-AF65-F5344CB8AC3E}">
        <p14:creationId xmlns:p14="http://schemas.microsoft.com/office/powerpoint/2010/main" val="2519167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46.svg"/><Relationship Id="rId21"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45.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4.svg"/><Relationship Id="rId10" Type="http://schemas.openxmlformats.org/officeDocument/2006/relationships/image" Target="../media/image23.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8.svg"/><Relationship Id="rId7" Type="http://schemas.openxmlformats.org/officeDocument/2006/relationships/image" Target="../media/image38.sv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40.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1.png"/><Relationship Id="rId11" Type="http://schemas.openxmlformats.org/officeDocument/2006/relationships/image" Target="../media/image20.svg"/><Relationship Id="rId5" Type="http://schemas.openxmlformats.org/officeDocument/2006/relationships/image" Target="../media/image22.svg"/><Relationship Id="rId1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svg"/><Relationship Id="rId1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8.svg"/><Relationship Id="rId18" Type="http://schemas.openxmlformats.org/officeDocument/2006/relationships/image" Target="../media/image7.png"/><Relationship Id="rId3" Type="http://schemas.openxmlformats.org/officeDocument/2006/relationships/image" Target="../media/image42.svg"/><Relationship Id="rId21" Type="http://schemas.openxmlformats.org/officeDocument/2006/relationships/image" Target="../media/image10.svg"/><Relationship Id="rId7" Type="http://schemas.openxmlformats.org/officeDocument/2006/relationships/image" Target="../media/image22.svg"/><Relationship Id="rId12" Type="http://schemas.openxmlformats.org/officeDocument/2006/relationships/image" Target="../media/image17.png"/><Relationship Id="rId17" Type="http://schemas.openxmlformats.org/officeDocument/2006/relationships/image" Target="../media/image12.svg"/><Relationship Id="rId2" Type="http://schemas.openxmlformats.org/officeDocument/2006/relationships/image" Target="../media/image41.png"/><Relationship Id="rId16" Type="http://schemas.openxmlformats.org/officeDocument/2006/relationships/image" Target="../media/image11.png"/><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16.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8.svg"/><Relationship Id="rId4" Type="http://schemas.openxmlformats.org/officeDocument/2006/relationships/image" Target="../media/image13.png"/><Relationship Id="rId9" Type="http://schemas.openxmlformats.org/officeDocument/2006/relationships/image" Target="../media/image44.svg"/><Relationship Id="rId1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46.svg"/><Relationship Id="rId21"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45.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4.svg"/><Relationship Id="rId10" Type="http://schemas.openxmlformats.org/officeDocument/2006/relationships/image" Target="../media/image23.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FF5B"/>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264076-192A-4569-95B6-AA37928A591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8" name="Title 1">
            <a:extLst>
              <a:ext uri="{FF2B5EF4-FFF2-40B4-BE49-F238E27FC236}">
                <a16:creationId xmlns:a16="http://schemas.microsoft.com/office/drawing/2014/main" id="{AC8C150B-CC63-4DE6-B919-37198158EAAE}"/>
              </a:ext>
            </a:extLst>
          </p:cNvPr>
          <p:cNvSpPr>
            <a:spLocks noGrp="1"/>
          </p:cNvSpPr>
          <p:nvPr>
            <p:ph type="ctrTitle"/>
          </p:nvPr>
        </p:nvSpPr>
        <p:spPr>
          <a:xfrm>
            <a:off x="1524000" y="1662836"/>
            <a:ext cx="6629400" cy="2387600"/>
          </a:xfrm>
        </p:spPr>
        <p:txBody>
          <a:bodyPr anchor="b"/>
          <a:lstStyle>
            <a:lvl1pPr algn="ctr">
              <a:defRPr sz="6000" b="0">
                <a:solidFill>
                  <a:srgbClr val="262626"/>
                </a:solidFill>
              </a:defRPr>
            </a:lvl1pPr>
          </a:lstStyle>
          <a:p>
            <a:r>
              <a:rPr lang="en-US" dirty="0"/>
              <a:t>Click to edit Master title style</a:t>
            </a:r>
            <a:endParaRPr lang="fr-FR" dirty="0"/>
          </a:p>
        </p:txBody>
      </p:sp>
      <p:sp>
        <p:nvSpPr>
          <p:cNvPr id="9" name="Subtitle 2">
            <a:extLst>
              <a:ext uri="{FF2B5EF4-FFF2-40B4-BE49-F238E27FC236}">
                <a16:creationId xmlns:a16="http://schemas.microsoft.com/office/drawing/2014/main" id="{65622D5B-8CCB-46F8-BE48-11004B86FCA6}"/>
              </a:ext>
            </a:extLst>
          </p:cNvPr>
          <p:cNvSpPr>
            <a:spLocks noGrp="1"/>
          </p:cNvSpPr>
          <p:nvPr>
            <p:ph type="subTitle" idx="1"/>
          </p:nvPr>
        </p:nvSpPr>
        <p:spPr>
          <a:xfrm>
            <a:off x="1524000" y="4142511"/>
            <a:ext cx="6629400" cy="1655762"/>
          </a:xfrm>
        </p:spPr>
        <p:txBody>
          <a:bodyPr/>
          <a:lstStyle>
            <a:lvl1pPr marL="0" indent="0" algn="ctr">
              <a:buNone/>
              <a:defRPr sz="2400">
                <a:solidFill>
                  <a:srgbClr val="262626"/>
                </a:solidFill>
                <a:latin typeface="IBM Plex Mono"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Tree>
    <p:extLst>
      <p:ext uri="{BB962C8B-B14F-4D97-AF65-F5344CB8AC3E}">
        <p14:creationId xmlns:p14="http://schemas.microsoft.com/office/powerpoint/2010/main" val="332365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7A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52" name="Graphic 51">
            <a:extLst>
              <a:ext uri="{FF2B5EF4-FFF2-40B4-BE49-F238E27FC236}">
                <a16:creationId xmlns:a16="http://schemas.microsoft.com/office/drawing/2014/main" id="{626D7704-0272-4CBD-A7A5-E0AE704592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844" y="3604657"/>
            <a:ext cx="2957137" cy="2957137"/>
          </a:xfrm>
          <a:prstGeom prst="rect">
            <a:avLst/>
          </a:prstGeom>
        </p:spPr>
      </p:pic>
      <p:pic>
        <p:nvPicPr>
          <p:cNvPr id="60" name="Graphic 59">
            <a:extLst>
              <a:ext uri="{FF2B5EF4-FFF2-40B4-BE49-F238E27FC236}">
                <a16:creationId xmlns:a16="http://schemas.microsoft.com/office/drawing/2014/main" id="{D98EC28D-B468-455D-9879-F56355A4EB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7418" y="5298710"/>
            <a:ext cx="2019765" cy="2019765"/>
          </a:xfrm>
          <a:prstGeom prst="rect">
            <a:avLst/>
          </a:prstGeom>
        </p:spPr>
      </p:pic>
      <p:pic>
        <p:nvPicPr>
          <p:cNvPr id="17" name="Graphic 16">
            <a:extLst>
              <a:ext uri="{FF2B5EF4-FFF2-40B4-BE49-F238E27FC236}">
                <a16:creationId xmlns:a16="http://schemas.microsoft.com/office/drawing/2014/main" id="{4136B5DD-514D-4D23-8930-9F48FB92EB1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7821" y="1945975"/>
            <a:ext cx="591427" cy="591427"/>
          </a:xfrm>
          <a:prstGeom prst="rect">
            <a:avLst/>
          </a:prstGeom>
        </p:spPr>
      </p:pic>
      <p:pic>
        <p:nvPicPr>
          <p:cNvPr id="27" name="Graphic 26">
            <a:extLst>
              <a:ext uri="{FF2B5EF4-FFF2-40B4-BE49-F238E27FC236}">
                <a16:creationId xmlns:a16="http://schemas.microsoft.com/office/drawing/2014/main" id="{69D0139F-2EA3-4F69-9DA7-527C6B104998}"/>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1504" y="3443229"/>
            <a:ext cx="2688307" cy="2688307"/>
          </a:xfrm>
          <a:prstGeom prst="rect">
            <a:avLst/>
          </a:prstGeom>
        </p:spPr>
      </p:pic>
      <p:pic>
        <p:nvPicPr>
          <p:cNvPr id="29" name="Graphic 28">
            <a:extLst>
              <a:ext uri="{FF2B5EF4-FFF2-40B4-BE49-F238E27FC236}">
                <a16:creationId xmlns:a16="http://schemas.microsoft.com/office/drawing/2014/main" id="{18121A33-99ED-4658-9304-6834B690E6D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9232" y="1621024"/>
            <a:ext cx="3252852" cy="3252851"/>
          </a:xfrm>
          <a:prstGeom prst="rect">
            <a:avLst/>
          </a:prstGeom>
        </p:spPr>
      </p:pic>
      <p:pic>
        <p:nvPicPr>
          <p:cNvPr id="30" name="Graphic 29">
            <a:extLst>
              <a:ext uri="{FF2B5EF4-FFF2-40B4-BE49-F238E27FC236}">
                <a16:creationId xmlns:a16="http://schemas.microsoft.com/office/drawing/2014/main" id="{90CB5C91-55B7-4F29-9479-4F4C251600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945" y="1921598"/>
            <a:ext cx="591427" cy="591427"/>
          </a:xfrm>
          <a:prstGeom prst="rect">
            <a:avLst/>
          </a:prstGeom>
        </p:spPr>
      </p:pic>
      <p:pic>
        <p:nvPicPr>
          <p:cNvPr id="35" name="Graphic 34">
            <a:extLst>
              <a:ext uri="{FF2B5EF4-FFF2-40B4-BE49-F238E27FC236}">
                <a16:creationId xmlns:a16="http://schemas.microsoft.com/office/drawing/2014/main" id="{B0225602-FDA2-4E27-BEF7-70041D42B2E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22596" y="3670276"/>
            <a:ext cx="591427" cy="591427"/>
          </a:xfrm>
          <a:prstGeom prst="rect">
            <a:avLst/>
          </a:prstGeom>
        </p:spPr>
      </p:pic>
      <p:pic>
        <p:nvPicPr>
          <p:cNvPr id="36" name="Graphic 35">
            <a:extLst>
              <a:ext uri="{FF2B5EF4-FFF2-40B4-BE49-F238E27FC236}">
                <a16:creationId xmlns:a16="http://schemas.microsoft.com/office/drawing/2014/main" id="{3545582B-E09F-483D-9BA4-02CAE2E8E24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51805" y="5534924"/>
            <a:ext cx="591427" cy="591427"/>
          </a:xfrm>
          <a:prstGeom prst="rect">
            <a:avLst/>
          </a:prstGeom>
        </p:spPr>
      </p:pic>
      <p:pic>
        <p:nvPicPr>
          <p:cNvPr id="37" name="Graphic 36">
            <a:extLst>
              <a:ext uri="{FF2B5EF4-FFF2-40B4-BE49-F238E27FC236}">
                <a16:creationId xmlns:a16="http://schemas.microsoft.com/office/drawing/2014/main" id="{CDF4A218-5CB9-4651-AA6A-F338A80F6F6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51366" y="5830637"/>
            <a:ext cx="591427" cy="591427"/>
          </a:xfrm>
          <a:prstGeom prst="rect">
            <a:avLst/>
          </a:prstGeom>
        </p:spPr>
      </p:pic>
      <p:pic>
        <p:nvPicPr>
          <p:cNvPr id="51" name="Graphic 50">
            <a:extLst>
              <a:ext uri="{FF2B5EF4-FFF2-40B4-BE49-F238E27FC236}">
                <a16:creationId xmlns:a16="http://schemas.microsoft.com/office/drawing/2014/main" id="{4B5976B0-6086-4C3E-AD93-BB367D910E0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8558" y="1054647"/>
            <a:ext cx="2957137" cy="2957137"/>
          </a:xfrm>
          <a:prstGeom prst="rect">
            <a:avLst/>
          </a:prstGeom>
        </p:spPr>
      </p:pic>
      <p:pic>
        <p:nvPicPr>
          <p:cNvPr id="64" name="Graphic 63">
            <a:extLst>
              <a:ext uri="{FF2B5EF4-FFF2-40B4-BE49-F238E27FC236}">
                <a16:creationId xmlns:a16="http://schemas.microsoft.com/office/drawing/2014/main" id="{3C3B8E62-03B4-48F9-A278-8C1C6A1C83C3}"/>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86097" y="715853"/>
            <a:ext cx="1669091" cy="1669091"/>
          </a:xfrm>
          <a:prstGeom prst="rect">
            <a:avLst/>
          </a:prstGeom>
        </p:spPr>
      </p:pic>
      <p:sp>
        <p:nvSpPr>
          <p:cNvPr id="66" name="Rectangle 65">
            <a:extLst>
              <a:ext uri="{FF2B5EF4-FFF2-40B4-BE49-F238E27FC236}">
                <a16:creationId xmlns:a16="http://schemas.microsoft.com/office/drawing/2014/main" id="{140963FA-489B-43A9-8966-4769AE8ADAC1}"/>
              </a:ext>
            </a:extLst>
          </p:cNvPr>
          <p:cNvSpPr/>
          <p:nvPr userDrawn="1"/>
        </p:nvSpPr>
        <p:spPr>
          <a:xfrm>
            <a:off x="11633584" y="1635669"/>
            <a:ext cx="47231" cy="8849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86CD5FC-6776-4D7D-9452-8514D9D6E1B6}"/>
              </a:ext>
            </a:extLst>
          </p:cNvPr>
          <p:cNvGrpSpPr/>
          <p:nvPr userDrawn="1"/>
        </p:nvGrpSpPr>
        <p:grpSpPr>
          <a:xfrm>
            <a:off x="4857970" y="5356850"/>
            <a:ext cx="2426400" cy="2426400"/>
            <a:chOff x="4291840" y="4791638"/>
            <a:chExt cx="3559016" cy="3561121"/>
          </a:xfrm>
        </p:grpSpPr>
        <p:pic>
          <p:nvPicPr>
            <p:cNvPr id="32" name="Graphic 31">
              <a:extLst>
                <a:ext uri="{FF2B5EF4-FFF2-40B4-BE49-F238E27FC236}">
                  <a16:creationId xmlns:a16="http://schemas.microsoft.com/office/drawing/2014/main" id="{359B9EC6-EE41-4DEC-8089-6DFB6F42A8C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31619" y="4833522"/>
              <a:ext cx="3519237" cy="3519237"/>
            </a:xfrm>
            <a:prstGeom prst="rect">
              <a:avLst/>
            </a:prstGeom>
          </p:spPr>
        </p:pic>
        <p:pic>
          <p:nvPicPr>
            <p:cNvPr id="33" name="Graphic 32">
              <a:extLst>
                <a:ext uri="{FF2B5EF4-FFF2-40B4-BE49-F238E27FC236}">
                  <a16:creationId xmlns:a16="http://schemas.microsoft.com/office/drawing/2014/main" id="{BAFEED0C-F89A-41E7-B6CB-A3A30B4E0B39}"/>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412313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 name="Parallelogram 12">
            <a:extLst>
              <a:ext uri="{FF2B5EF4-FFF2-40B4-BE49-F238E27FC236}">
                <a16:creationId xmlns:a16="http://schemas.microsoft.com/office/drawing/2014/main" id="{91FD8D8B-8A90-4B27-B64E-9809AA6B1554}"/>
              </a:ext>
            </a:extLst>
          </p:cNvPr>
          <p:cNvSpPr/>
          <p:nvPr userDrawn="1"/>
        </p:nvSpPr>
        <p:spPr>
          <a:xfrm>
            <a:off x="4291841" y="0"/>
            <a:ext cx="3253966" cy="6858000"/>
          </a:xfrm>
          <a:prstGeom prst="parallelogram">
            <a:avLst>
              <a:gd name="adj" fmla="val 4428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1A8E9AB6-84CB-4C13-9F4B-6F495C29FD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85627"/>
            <a:ext cx="6096000" cy="7043628"/>
          </a:xfrm>
          <a:prstGeom prst="rect">
            <a:avLst/>
          </a:prstGeom>
        </p:spPr>
      </p:pic>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24323"/>
            <a:ext cx="10515600" cy="1020153"/>
          </a:xfrm>
        </p:spPr>
        <p:txBody>
          <a:bodyPr>
            <a:noAutofit/>
          </a:bodyPr>
          <a:lstStyle>
            <a:lvl1pPr>
              <a:defRPr sz="3600" b="0"/>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sz="2000">
                <a:solidFill>
                  <a:schemeClr val="tx1">
                    <a:tint val="75000"/>
                  </a:schemeClr>
                </a:solidFill>
              </a:defRPr>
            </a:lvl2pPr>
            <a:lvl3pPr>
              <a:defRPr lang="en-US" sz="1800">
                <a:solidFill>
                  <a:schemeClr val="tx1">
                    <a:tint val="75000"/>
                  </a:schemeClr>
                </a:solidFill>
              </a:defRPr>
            </a:lvl3pPr>
            <a:lvl4pPr>
              <a:defRPr lang="en-US" sz="1600">
                <a:solidFill>
                  <a:schemeClr val="tx1">
                    <a:tint val="75000"/>
                  </a:schemeClr>
                </a:solidFill>
              </a:defRPr>
            </a:lvl4pPr>
            <a:lvl5pPr>
              <a:defRPr lang="fr-FR" sz="1600">
                <a:solidFill>
                  <a:schemeClr val="tx1">
                    <a:tint val="75000"/>
                  </a:schemeClr>
                </a:solidFill>
              </a:defRP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vert="horz" wrap="square" lIns="91440" tIns="45720" rIns="91440" bIns="45720" rtlCol="0">
            <a:noAutofit/>
          </a:bodyPr>
          <a:lstStyle>
            <a:lvl1pPr>
              <a:defRPr lang="en-US" sz="1400" dirty="0">
                <a:solidFill>
                  <a:srgbClr val="00FF5B"/>
                </a:solidFill>
                <a:latin typeface="IBM Plex Mono" panose="020B0509050203000203" pitchFamily="49" charset="0"/>
              </a:defRPr>
            </a:lvl1pPr>
            <a:lvl2pPr>
              <a:defRPr lang="en-US" sz="2000" dirty="0">
                <a:solidFill>
                  <a:srgbClr val="00FF5B"/>
                </a:solidFill>
              </a:defRPr>
            </a:lvl2pPr>
            <a:lvl3pPr>
              <a:defRPr lang="en-US" sz="1800" dirty="0">
                <a:solidFill>
                  <a:srgbClr val="00FF5B"/>
                </a:solidFill>
              </a:defRPr>
            </a:lvl3pPr>
            <a:lvl4pPr>
              <a:defRPr lang="en-US" sz="1600" dirty="0">
                <a:solidFill>
                  <a:srgbClr val="00FF5B"/>
                </a:solidFill>
              </a:defRPr>
            </a:lvl4pPr>
            <a:lvl5pPr>
              <a:defRPr lang="fr-FR" sz="1600" dirty="0">
                <a:solidFill>
                  <a:srgbClr val="00FF5B"/>
                </a:solidFill>
              </a:defRPr>
            </a:lvl5pPr>
          </a:lstStyle>
          <a:p>
            <a:pPr marL="0" lvl="0" indent="0">
              <a:lnSpc>
                <a:spcPct val="150000"/>
              </a:lnSpc>
              <a:spcBef>
                <a:spcPts val="0"/>
              </a:spcBef>
              <a:spcAft>
                <a:spcPts val="1200"/>
              </a:spcAft>
              <a:buNone/>
            </a:pPr>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16" name="Graphic 15">
            <a:extLst>
              <a:ext uri="{FF2B5EF4-FFF2-40B4-BE49-F238E27FC236}">
                <a16:creationId xmlns:a16="http://schemas.microsoft.com/office/drawing/2014/main" id="{713ED31C-7AD8-43A1-BE1C-2D1F18B658F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670" y="4982991"/>
            <a:ext cx="2955600" cy="2955600"/>
          </a:xfrm>
          <a:prstGeom prst="rect">
            <a:avLst/>
          </a:prstGeom>
        </p:spPr>
      </p:pic>
      <p:cxnSp>
        <p:nvCxnSpPr>
          <p:cNvPr id="23" name="Straight Connector 22">
            <a:extLst>
              <a:ext uri="{FF2B5EF4-FFF2-40B4-BE49-F238E27FC236}">
                <a16:creationId xmlns:a16="http://schemas.microsoft.com/office/drawing/2014/main" id="{8D08FB11-2B24-49A0-BF7D-0E9D7CBC2C50}"/>
              </a:ext>
            </a:extLst>
          </p:cNvPr>
          <p:cNvCxnSpPr>
            <a:cxnSpLocks/>
          </p:cNvCxnSpPr>
          <p:nvPr userDrawn="1"/>
        </p:nvCxnSpPr>
        <p:spPr>
          <a:xfrm>
            <a:off x="286188" y="628650"/>
            <a:ext cx="11067612"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82978040-8C49-4251-95CF-3FE04767916B}"/>
              </a:ext>
            </a:extLst>
          </p:cNvPr>
          <p:cNvSpPr>
            <a:spLocks noGrp="1"/>
          </p:cNvSpPr>
          <p:nvPr>
            <p:ph type="body" idx="13" hasCustomPrompt="1"/>
          </p:nvPr>
        </p:nvSpPr>
        <p:spPr>
          <a:xfrm>
            <a:off x="831850" y="149486"/>
            <a:ext cx="10515600" cy="409044"/>
          </a:xfrm>
        </p:spPr>
        <p:txBody>
          <a:bodyPr anchor="b"/>
          <a:lstStyle>
            <a:lvl1pPr marL="0" indent="0">
              <a:buNone/>
              <a:defRPr sz="1600" b="1">
                <a:solidFill>
                  <a:schemeClr val="tx1"/>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8C3EEC2D-4591-45E7-AD2B-D2BB403068B7}"/>
              </a:ext>
            </a:extLst>
          </p:cNvPr>
          <p:cNvCxnSpPr>
            <a:cxnSpLocks/>
          </p:cNvCxnSpPr>
          <p:nvPr userDrawn="1"/>
        </p:nvCxnSpPr>
        <p:spPr>
          <a:xfrm>
            <a:off x="831850" y="618619"/>
            <a:ext cx="4762126"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CF3FE26-4FA9-4433-AABF-5B88C57E7398}"/>
              </a:ext>
            </a:extLst>
          </p:cNvPr>
          <p:cNvGrpSpPr/>
          <p:nvPr userDrawn="1"/>
        </p:nvGrpSpPr>
        <p:grpSpPr>
          <a:xfrm>
            <a:off x="4857970" y="5356850"/>
            <a:ext cx="2426400" cy="2426400"/>
            <a:chOff x="4291840" y="4791638"/>
            <a:chExt cx="3559016" cy="3561121"/>
          </a:xfrm>
        </p:grpSpPr>
        <p:pic>
          <p:nvPicPr>
            <p:cNvPr id="27" name="Graphic 26">
              <a:extLst>
                <a:ext uri="{FF2B5EF4-FFF2-40B4-BE49-F238E27FC236}">
                  <a16:creationId xmlns:a16="http://schemas.microsoft.com/office/drawing/2014/main" id="{3F696191-9BEE-45E6-9874-0A7A30D8A20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31619" y="4833522"/>
              <a:ext cx="3519237" cy="3519237"/>
            </a:xfrm>
            <a:prstGeom prst="rect">
              <a:avLst/>
            </a:prstGeom>
          </p:spPr>
        </p:pic>
        <p:pic>
          <p:nvPicPr>
            <p:cNvPr id="28" name="Graphic 27">
              <a:extLst>
                <a:ext uri="{FF2B5EF4-FFF2-40B4-BE49-F238E27FC236}">
                  <a16:creationId xmlns:a16="http://schemas.microsoft.com/office/drawing/2014/main" id="{E7848C35-4A33-4201-BC55-7D80F447CE8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752791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A8E9AB6-84CB-4C13-9F4B-6F495C29FD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5797"/>
            <a:ext cx="6096000" cy="7043797"/>
          </a:xfrm>
          <a:prstGeom prst="rect">
            <a:avLst/>
          </a:prstGeom>
        </p:spPr>
      </p:pic>
      <p:sp>
        <p:nvSpPr>
          <p:cNvPr id="12" name="Parallelogram 11">
            <a:extLst>
              <a:ext uri="{FF2B5EF4-FFF2-40B4-BE49-F238E27FC236}">
                <a16:creationId xmlns:a16="http://schemas.microsoft.com/office/drawing/2014/main" id="{97023BD1-0EF4-4E94-975A-8E177B910DAD}"/>
              </a:ext>
            </a:extLst>
          </p:cNvPr>
          <p:cNvSpPr/>
          <p:nvPr userDrawn="1"/>
        </p:nvSpPr>
        <p:spPr>
          <a:xfrm>
            <a:off x="4291841" y="0"/>
            <a:ext cx="3253966" cy="6858000"/>
          </a:xfrm>
          <a:prstGeom prst="parallelogram">
            <a:avLst>
              <a:gd name="adj" fmla="val 44283"/>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609600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sz="2000">
                <a:solidFill>
                  <a:srgbClr val="00FF5B"/>
                </a:solidFill>
              </a:defRPr>
            </a:lvl2pPr>
            <a:lvl3pPr>
              <a:defRPr lang="en-US" sz="1800">
                <a:solidFill>
                  <a:srgbClr val="00FF5B"/>
                </a:solidFill>
              </a:defRPr>
            </a:lvl3pPr>
            <a:lvl4pPr>
              <a:defRPr lang="en-US" sz="1600">
                <a:solidFill>
                  <a:srgbClr val="00FF5B"/>
                </a:solidFill>
              </a:defRPr>
            </a:lvl4pPr>
            <a:lvl5pPr>
              <a:defRPr lang="fr-FR" sz="1600">
                <a:solidFill>
                  <a:srgbClr val="00FF5B"/>
                </a:solidFill>
              </a:defRP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vert="horz" wrap="square" lIns="91440" tIns="45720" rIns="91440" bIns="45720" rtlCol="0">
            <a:noAutofit/>
          </a:bodyPr>
          <a:lstStyle>
            <a:lvl1pPr>
              <a:defRPr lang="en-US" sz="1400" dirty="0">
                <a:solidFill>
                  <a:srgbClr val="262626"/>
                </a:solidFill>
                <a:latin typeface="IBM Plex Mono" panose="020B0509050203000203" pitchFamily="49" charset="0"/>
              </a:defRPr>
            </a:lvl1pPr>
            <a:lvl2pPr>
              <a:defRPr lang="en-US" sz="2000" dirty="0">
                <a:solidFill>
                  <a:schemeClr val="tx1">
                    <a:tint val="75000"/>
                  </a:schemeClr>
                </a:solidFill>
              </a:defRPr>
            </a:lvl2pPr>
            <a:lvl3pPr>
              <a:defRPr lang="en-US" sz="1800" dirty="0">
                <a:solidFill>
                  <a:schemeClr val="tx1">
                    <a:tint val="75000"/>
                  </a:schemeClr>
                </a:solidFill>
              </a:defRPr>
            </a:lvl3pPr>
            <a:lvl4pPr>
              <a:defRPr lang="en-US" sz="1600" dirty="0">
                <a:solidFill>
                  <a:schemeClr val="tx1">
                    <a:tint val="75000"/>
                  </a:schemeClr>
                </a:solidFill>
              </a:defRPr>
            </a:lvl4pPr>
            <a:lvl5pPr>
              <a:defRPr lang="fr-FR" sz="1600" dirty="0">
                <a:solidFill>
                  <a:schemeClr val="tx1">
                    <a:tint val="75000"/>
                  </a:schemeClr>
                </a:solidFill>
              </a:defRPr>
            </a:lvl5pPr>
          </a:lstStyle>
          <a:p>
            <a:pPr marL="0" lvl="0" indent="0">
              <a:lnSpc>
                <a:spcPct val="150000"/>
              </a:lnSpc>
              <a:spcBef>
                <a:spcPts val="0"/>
              </a:spcBef>
              <a:spcAft>
                <a:spcPts val="1200"/>
              </a:spcAft>
              <a:buNone/>
            </a:pPr>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15" name="Graphic 14">
            <a:extLst>
              <a:ext uri="{FF2B5EF4-FFF2-40B4-BE49-F238E27FC236}">
                <a16:creationId xmlns:a16="http://schemas.microsoft.com/office/drawing/2014/main" id="{7D635735-715F-472F-9251-D6C9A88CE30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7333" y="-510572"/>
            <a:ext cx="2222798" cy="2222798"/>
          </a:xfrm>
          <a:prstGeom prst="rect">
            <a:avLst/>
          </a:prstGeom>
        </p:spPr>
      </p:pic>
      <p:pic>
        <p:nvPicPr>
          <p:cNvPr id="18" name="Graphic 17">
            <a:extLst>
              <a:ext uri="{FF2B5EF4-FFF2-40B4-BE49-F238E27FC236}">
                <a16:creationId xmlns:a16="http://schemas.microsoft.com/office/drawing/2014/main" id="{DC5A9643-C081-4EA5-BA77-373182C88B2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343" y="4961668"/>
            <a:ext cx="2957137" cy="2957137"/>
          </a:xfrm>
          <a:prstGeom prst="rect">
            <a:avLst/>
          </a:prstGeom>
        </p:spPr>
      </p:pic>
      <p:pic>
        <p:nvPicPr>
          <p:cNvPr id="21" name="Graphic 20">
            <a:extLst>
              <a:ext uri="{FF2B5EF4-FFF2-40B4-BE49-F238E27FC236}">
                <a16:creationId xmlns:a16="http://schemas.microsoft.com/office/drawing/2014/main" id="{6B9A8DC8-52E3-4367-830E-0AD974D012B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26249" y="56700"/>
            <a:ext cx="716400" cy="716400"/>
          </a:xfrm>
          <a:prstGeom prst="rect">
            <a:avLst/>
          </a:prstGeom>
        </p:spPr>
      </p:pic>
      <p:pic>
        <p:nvPicPr>
          <p:cNvPr id="22" name="Graphic 21">
            <a:extLst>
              <a:ext uri="{FF2B5EF4-FFF2-40B4-BE49-F238E27FC236}">
                <a16:creationId xmlns:a16="http://schemas.microsoft.com/office/drawing/2014/main" id="{06918767-0B73-440A-B16A-61ABF9DE569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71800" y="-185797"/>
            <a:ext cx="716400" cy="716400"/>
          </a:xfrm>
          <a:prstGeom prst="rect">
            <a:avLst/>
          </a:prstGeom>
        </p:spPr>
      </p:pic>
      <p:sp>
        <p:nvSpPr>
          <p:cNvPr id="20" name="Title 1">
            <a:extLst>
              <a:ext uri="{FF2B5EF4-FFF2-40B4-BE49-F238E27FC236}">
                <a16:creationId xmlns:a16="http://schemas.microsoft.com/office/drawing/2014/main" id="{1ABE9CC8-A9A8-4EF5-A7C6-BE540D204ECA}"/>
              </a:ext>
            </a:extLst>
          </p:cNvPr>
          <p:cNvSpPr>
            <a:spLocks noGrp="1"/>
          </p:cNvSpPr>
          <p:nvPr>
            <p:ph type="title"/>
          </p:nvPr>
        </p:nvSpPr>
        <p:spPr>
          <a:xfrm>
            <a:off x="838200" y="724323"/>
            <a:ext cx="10515600" cy="1020153"/>
          </a:xfrm>
        </p:spPr>
        <p:txBody>
          <a:bodyPr>
            <a:noAutofit/>
          </a:bodyPr>
          <a:lstStyle>
            <a:lvl1pPr>
              <a:defRPr sz="3600" b="0">
                <a:solidFill>
                  <a:srgbClr val="00FF5B"/>
                </a:solidFill>
              </a:defRPr>
            </a:lvl1pPr>
          </a:lstStyle>
          <a:p>
            <a:r>
              <a:rPr lang="en-US" dirty="0"/>
              <a:t>Click to edit Master title style</a:t>
            </a:r>
            <a:endParaRPr lang="fr-FR" dirty="0"/>
          </a:p>
        </p:txBody>
      </p:sp>
      <p:cxnSp>
        <p:nvCxnSpPr>
          <p:cNvPr id="23" name="Straight Connector 22">
            <a:extLst>
              <a:ext uri="{FF2B5EF4-FFF2-40B4-BE49-F238E27FC236}">
                <a16:creationId xmlns:a16="http://schemas.microsoft.com/office/drawing/2014/main" id="{0BE041D5-7008-4369-B200-76723A1AA8B2}"/>
              </a:ext>
            </a:extLst>
          </p:cNvPr>
          <p:cNvCxnSpPr>
            <a:cxnSpLocks/>
          </p:cNvCxnSpPr>
          <p:nvPr userDrawn="1"/>
        </p:nvCxnSpPr>
        <p:spPr>
          <a:xfrm>
            <a:off x="831850" y="628650"/>
            <a:ext cx="105156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C02CDA24-3AEE-463A-B0C5-57D866B3FCAF}"/>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6FFF7C77-9245-4187-BBE6-708DE8443F38}"/>
              </a:ext>
            </a:extLst>
          </p:cNvPr>
          <p:cNvCxnSpPr>
            <a:cxnSpLocks/>
          </p:cNvCxnSpPr>
          <p:nvPr userDrawn="1"/>
        </p:nvCxnSpPr>
        <p:spPr>
          <a:xfrm>
            <a:off x="5588816" y="618619"/>
            <a:ext cx="5764984"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3319194-2FE7-4555-8F6E-D1FDA154F00E}"/>
              </a:ext>
            </a:extLst>
          </p:cNvPr>
          <p:cNvGrpSpPr/>
          <p:nvPr userDrawn="1"/>
        </p:nvGrpSpPr>
        <p:grpSpPr>
          <a:xfrm>
            <a:off x="4854337" y="5354469"/>
            <a:ext cx="2426400" cy="2425474"/>
            <a:chOff x="4291840" y="4791638"/>
            <a:chExt cx="3549031" cy="3551136"/>
          </a:xfrm>
        </p:grpSpPr>
        <p:pic>
          <p:nvPicPr>
            <p:cNvPr id="30" name="Graphic 29">
              <a:extLst>
                <a:ext uri="{FF2B5EF4-FFF2-40B4-BE49-F238E27FC236}">
                  <a16:creationId xmlns:a16="http://schemas.microsoft.com/office/drawing/2014/main" id="{60D2578A-9CB5-40B7-95F0-63438D6ADFAC}"/>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1634" y="4823537"/>
              <a:ext cx="3519237" cy="3519237"/>
            </a:xfrm>
            <a:prstGeom prst="rect">
              <a:avLst/>
            </a:prstGeom>
          </p:spPr>
        </p:pic>
        <p:pic>
          <p:nvPicPr>
            <p:cNvPr id="31" name="Graphic 30">
              <a:extLst>
                <a:ext uri="{FF2B5EF4-FFF2-40B4-BE49-F238E27FC236}">
                  <a16:creationId xmlns:a16="http://schemas.microsoft.com/office/drawing/2014/main" id="{B6EC0438-A3B6-45F1-8458-6BF6875220E0}"/>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137429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FF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8" name="Group 17">
            <a:extLst>
              <a:ext uri="{FF2B5EF4-FFF2-40B4-BE49-F238E27FC236}">
                <a16:creationId xmlns:a16="http://schemas.microsoft.com/office/drawing/2014/main" id="{50B0FCE2-B641-4A42-978B-9DB97964F1ED}"/>
              </a:ext>
            </a:extLst>
          </p:cNvPr>
          <p:cNvGrpSpPr/>
          <p:nvPr userDrawn="1"/>
        </p:nvGrpSpPr>
        <p:grpSpPr>
          <a:xfrm>
            <a:off x="4854337" y="5354469"/>
            <a:ext cx="2426400" cy="2425474"/>
            <a:chOff x="4291840" y="4791638"/>
            <a:chExt cx="3549031" cy="3551136"/>
          </a:xfrm>
        </p:grpSpPr>
        <p:pic>
          <p:nvPicPr>
            <p:cNvPr id="19" name="Graphic 18">
              <a:extLst>
                <a:ext uri="{FF2B5EF4-FFF2-40B4-BE49-F238E27FC236}">
                  <a16:creationId xmlns:a16="http://schemas.microsoft.com/office/drawing/2014/main" id="{58BFAB23-9CCC-469D-BA49-024F3DD4F6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0" name="Graphic 19">
              <a:extLst>
                <a:ext uri="{FF2B5EF4-FFF2-40B4-BE49-F238E27FC236}">
                  <a16:creationId xmlns:a16="http://schemas.microsoft.com/office/drawing/2014/main" id="{CB67C06A-52AD-44A3-972D-2EEF2E27E4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cxnSp>
        <p:nvCxnSpPr>
          <p:cNvPr id="21" name="Straight Connector 20">
            <a:extLst>
              <a:ext uri="{FF2B5EF4-FFF2-40B4-BE49-F238E27FC236}">
                <a16:creationId xmlns:a16="http://schemas.microsoft.com/office/drawing/2014/main" id="{26EDAE72-DA61-4E1E-820C-1D38FD456B84}"/>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80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itle 5">
            <a:extLst>
              <a:ext uri="{FF2B5EF4-FFF2-40B4-BE49-F238E27FC236}">
                <a16:creationId xmlns:a16="http://schemas.microsoft.com/office/drawing/2014/main" id="{A3D1E1C5-2648-47C1-8CDC-2B5F02BE882F}"/>
              </a:ext>
            </a:extLst>
          </p:cNvPr>
          <p:cNvSpPr>
            <a:spLocks noGrp="1"/>
          </p:cNvSpPr>
          <p:nvPr>
            <p:ph type="title"/>
          </p:nvPr>
        </p:nvSpPr>
        <p:spPr>
          <a:xfrm>
            <a:off x="838201" y="808038"/>
            <a:ext cx="3218486" cy="1374723"/>
          </a:xfrm>
        </p:spPr>
        <p:txBody>
          <a:bodyPr>
            <a:normAutofit/>
          </a:bodyPr>
          <a:lstStyle>
            <a:lvl1pPr>
              <a:defRPr sz="3200">
                <a:solidFill>
                  <a:srgbClr val="00FF5B"/>
                </a:solidFill>
              </a:defRPr>
            </a:lvl1pPr>
          </a:lstStyle>
          <a:p>
            <a:endParaRPr lang="en-US" dirty="0"/>
          </a:p>
        </p:txBody>
      </p:sp>
      <p:sp>
        <p:nvSpPr>
          <p:cNvPr id="22" name="Content Placeholder 22">
            <a:extLst>
              <a:ext uri="{FF2B5EF4-FFF2-40B4-BE49-F238E27FC236}">
                <a16:creationId xmlns:a16="http://schemas.microsoft.com/office/drawing/2014/main" id="{8CDD1275-412C-4CDB-A58D-AC568E45C3C4}"/>
              </a:ext>
            </a:extLst>
          </p:cNvPr>
          <p:cNvSpPr>
            <a:spLocks noGrp="1"/>
          </p:cNvSpPr>
          <p:nvPr>
            <p:ph idx="1"/>
          </p:nvPr>
        </p:nvSpPr>
        <p:spPr>
          <a:xfrm>
            <a:off x="838201" y="2362148"/>
            <a:ext cx="3227235" cy="3527983"/>
          </a:xfrm>
        </p:spPr>
        <p:txBody>
          <a:bodyPr/>
          <a:lstStyle>
            <a:lvl1pPr>
              <a:defRPr sz="2000">
                <a:solidFill>
                  <a:srgbClr val="00FF5B"/>
                </a:solidFill>
              </a:defRPr>
            </a:lvl1pPr>
          </a:lstStyle>
          <a:p>
            <a:endParaRPr lang="en-US" dirty="0"/>
          </a:p>
        </p:txBody>
      </p:sp>
      <p:cxnSp>
        <p:nvCxnSpPr>
          <p:cNvPr id="23" name="Straight Connector 22">
            <a:extLst>
              <a:ext uri="{FF2B5EF4-FFF2-40B4-BE49-F238E27FC236}">
                <a16:creationId xmlns:a16="http://schemas.microsoft.com/office/drawing/2014/main" id="{5232AC0C-69A6-4641-99A5-73FF4604D477}"/>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FDE0ACE-0B46-45D7-9531-FE15F1C608F4}"/>
              </a:ext>
            </a:extLst>
          </p:cNvPr>
          <p:cNvGrpSpPr/>
          <p:nvPr userDrawn="1"/>
        </p:nvGrpSpPr>
        <p:grpSpPr>
          <a:xfrm>
            <a:off x="4857970" y="5356850"/>
            <a:ext cx="2426400" cy="2426400"/>
            <a:chOff x="4291840" y="4791638"/>
            <a:chExt cx="3559016" cy="3561121"/>
          </a:xfrm>
        </p:grpSpPr>
        <p:pic>
          <p:nvPicPr>
            <p:cNvPr id="15" name="Graphic 14">
              <a:extLst>
                <a:ext uri="{FF2B5EF4-FFF2-40B4-BE49-F238E27FC236}">
                  <a16:creationId xmlns:a16="http://schemas.microsoft.com/office/drawing/2014/main" id="{533E2876-3BE0-44EC-8D29-82099D202B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6" name="Graphic 15">
              <a:extLst>
                <a:ext uri="{FF2B5EF4-FFF2-40B4-BE49-F238E27FC236}">
                  <a16:creationId xmlns:a16="http://schemas.microsoft.com/office/drawing/2014/main" id="{655AFD2F-9D6D-43B6-B1AB-BDD4DF8BAF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123077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rgbClr val="26262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3957-071C-4266-87B6-196AA06A0FE7}"/>
              </a:ext>
            </a:extLst>
          </p:cNvPr>
          <p:cNvSpPr/>
          <p:nvPr userDrawn="1"/>
        </p:nvSpPr>
        <p:spPr>
          <a:xfrm>
            <a:off x="0" y="3428999"/>
            <a:ext cx="12191999" cy="3447997"/>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itle 5">
            <a:extLst>
              <a:ext uri="{FF2B5EF4-FFF2-40B4-BE49-F238E27FC236}">
                <a16:creationId xmlns:a16="http://schemas.microsoft.com/office/drawing/2014/main" id="{A3D1E1C5-2648-47C1-8CDC-2B5F02BE882F}"/>
              </a:ext>
            </a:extLst>
          </p:cNvPr>
          <p:cNvSpPr>
            <a:spLocks noGrp="1"/>
          </p:cNvSpPr>
          <p:nvPr>
            <p:ph type="title"/>
          </p:nvPr>
        </p:nvSpPr>
        <p:spPr>
          <a:xfrm>
            <a:off x="838201" y="808038"/>
            <a:ext cx="3218486" cy="1374723"/>
          </a:xfrm>
        </p:spPr>
        <p:txBody>
          <a:bodyPr>
            <a:normAutofit/>
          </a:bodyPr>
          <a:lstStyle>
            <a:lvl1pPr>
              <a:defRPr sz="3200">
                <a:solidFill>
                  <a:srgbClr val="00FF5B"/>
                </a:solidFill>
              </a:defRPr>
            </a:lvl1pPr>
          </a:lstStyle>
          <a:p>
            <a:endParaRPr lang="en-US" dirty="0"/>
          </a:p>
        </p:txBody>
      </p:sp>
      <p:sp>
        <p:nvSpPr>
          <p:cNvPr id="22" name="Content Placeholder 22">
            <a:extLst>
              <a:ext uri="{FF2B5EF4-FFF2-40B4-BE49-F238E27FC236}">
                <a16:creationId xmlns:a16="http://schemas.microsoft.com/office/drawing/2014/main" id="{8CDD1275-412C-4CDB-A58D-AC568E45C3C4}"/>
              </a:ext>
            </a:extLst>
          </p:cNvPr>
          <p:cNvSpPr>
            <a:spLocks noGrp="1"/>
          </p:cNvSpPr>
          <p:nvPr>
            <p:ph idx="1"/>
          </p:nvPr>
        </p:nvSpPr>
        <p:spPr>
          <a:xfrm>
            <a:off x="838201" y="2362148"/>
            <a:ext cx="3227235" cy="3527983"/>
          </a:xfrm>
        </p:spPr>
        <p:txBody>
          <a:bodyPr/>
          <a:lstStyle>
            <a:lvl1pPr>
              <a:defRPr sz="2000">
                <a:solidFill>
                  <a:srgbClr val="00FF5B"/>
                </a:solidFill>
              </a:defRPr>
            </a:lvl1pPr>
          </a:lstStyle>
          <a:p>
            <a:endParaRPr lang="en-US" dirty="0"/>
          </a:p>
        </p:txBody>
      </p:sp>
      <p:cxnSp>
        <p:nvCxnSpPr>
          <p:cNvPr id="23" name="Straight Connector 22">
            <a:extLst>
              <a:ext uri="{FF2B5EF4-FFF2-40B4-BE49-F238E27FC236}">
                <a16:creationId xmlns:a16="http://schemas.microsoft.com/office/drawing/2014/main" id="{5232AC0C-69A6-4641-99A5-73FF4604D477}"/>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17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lstStyle>
            <a:lvl1pPr>
              <a:defRPr>
                <a:solidFill>
                  <a:srgbClr val="00FF5B"/>
                </a:solidFill>
              </a:defRPr>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0" name="Text Placeholder 2">
            <a:extLst>
              <a:ext uri="{FF2B5EF4-FFF2-40B4-BE49-F238E27FC236}">
                <a16:creationId xmlns:a16="http://schemas.microsoft.com/office/drawing/2014/main" id="{6721C951-7D12-4FCD-BC46-4E7C2D050ACC}"/>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4" name="Straight Connector 13">
            <a:extLst>
              <a:ext uri="{FF2B5EF4-FFF2-40B4-BE49-F238E27FC236}">
                <a16:creationId xmlns:a16="http://schemas.microsoft.com/office/drawing/2014/main" id="{28955F03-4CEA-4501-A0EB-0797AAA7CF49}"/>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9FEE75B-2B05-4DBF-8C13-5748938C272E}"/>
              </a:ext>
            </a:extLst>
          </p:cNvPr>
          <p:cNvGrpSpPr/>
          <p:nvPr userDrawn="1"/>
        </p:nvGrpSpPr>
        <p:grpSpPr>
          <a:xfrm>
            <a:off x="4857970" y="5356850"/>
            <a:ext cx="2426400" cy="2426400"/>
            <a:chOff x="4291840" y="4791638"/>
            <a:chExt cx="3559016" cy="3561121"/>
          </a:xfrm>
        </p:grpSpPr>
        <p:pic>
          <p:nvPicPr>
            <p:cNvPr id="16" name="Graphic 15">
              <a:extLst>
                <a:ext uri="{FF2B5EF4-FFF2-40B4-BE49-F238E27FC236}">
                  <a16:creationId xmlns:a16="http://schemas.microsoft.com/office/drawing/2014/main" id="{422244D9-2099-47F1-BDEE-338DF981AF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7" name="Graphic 16">
              <a:extLst>
                <a:ext uri="{FF2B5EF4-FFF2-40B4-BE49-F238E27FC236}">
                  <a16:creationId xmlns:a16="http://schemas.microsoft.com/office/drawing/2014/main" id="{BA23AF9F-BBF7-4927-B0CC-33331F6060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615685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0FF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normAutofit/>
          </a:bodyPr>
          <a:lstStyle>
            <a:lvl1pPr algn="ctr">
              <a:defRPr sz="2400" b="1"/>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grpSp>
        <p:nvGrpSpPr>
          <p:cNvPr id="11" name="Group 10">
            <a:extLst>
              <a:ext uri="{FF2B5EF4-FFF2-40B4-BE49-F238E27FC236}">
                <a16:creationId xmlns:a16="http://schemas.microsoft.com/office/drawing/2014/main" id="{264C62C0-D8F6-49C3-8E78-A33CFCA57E07}"/>
              </a:ext>
            </a:extLst>
          </p:cNvPr>
          <p:cNvGrpSpPr/>
          <p:nvPr userDrawn="1"/>
        </p:nvGrpSpPr>
        <p:grpSpPr>
          <a:xfrm>
            <a:off x="4854337" y="5354469"/>
            <a:ext cx="2426400" cy="2425474"/>
            <a:chOff x="4291840" y="4791638"/>
            <a:chExt cx="3549031" cy="3551136"/>
          </a:xfrm>
        </p:grpSpPr>
        <p:pic>
          <p:nvPicPr>
            <p:cNvPr id="12" name="Graphic 11">
              <a:extLst>
                <a:ext uri="{FF2B5EF4-FFF2-40B4-BE49-F238E27FC236}">
                  <a16:creationId xmlns:a16="http://schemas.microsoft.com/office/drawing/2014/main" id="{22EEF2F0-1F4D-451E-84AA-262B427BCD6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14" name="Graphic 13">
              <a:extLst>
                <a:ext uri="{FF2B5EF4-FFF2-40B4-BE49-F238E27FC236}">
                  <a16:creationId xmlns:a16="http://schemas.microsoft.com/office/drawing/2014/main" id="{E7B79C49-F17F-4578-9CE9-4D37FD6C6D8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833703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normAutofit/>
          </a:bodyPr>
          <a:lstStyle>
            <a:lvl1pPr algn="ctr">
              <a:defRPr sz="2400" b="1">
                <a:solidFill>
                  <a:srgbClr val="00FF5B"/>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dirty="0">
                <a:solidFill>
                  <a:srgbClr val="00FF5B"/>
                </a:solidFill>
                <a:latin typeface="IBM Plex Mono" panose="020B0509050203000203" pitchFamily="49" charset="0"/>
              </a:defRPr>
            </a:lvl1pPr>
            <a:lvl2pPr>
              <a:defRPr lang="en-US" dirty="0"/>
            </a:lvl2pPr>
            <a:lvl3pPr>
              <a:defRPr lang="en-US" dirty="0"/>
            </a:lvl3pPr>
            <a:lvl4pPr>
              <a:defRPr lang="en-US" dirty="0"/>
            </a:lvl4pPr>
            <a:lvl5pPr>
              <a:defRPr lang="fr-FR" dirty="0"/>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grpSp>
        <p:nvGrpSpPr>
          <p:cNvPr id="14" name="Group 13">
            <a:extLst>
              <a:ext uri="{FF2B5EF4-FFF2-40B4-BE49-F238E27FC236}">
                <a16:creationId xmlns:a16="http://schemas.microsoft.com/office/drawing/2014/main" id="{A8A952DB-CF81-4E7B-851B-29802DF8C203}"/>
              </a:ext>
            </a:extLst>
          </p:cNvPr>
          <p:cNvGrpSpPr/>
          <p:nvPr userDrawn="1"/>
        </p:nvGrpSpPr>
        <p:grpSpPr>
          <a:xfrm>
            <a:off x="4857970" y="5356850"/>
            <a:ext cx="2426400" cy="2426400"/>
            <a:chOff x="4291840" y="4791638"/>
            <a:chExt cx="3559016" cy="3561121"/>
          </a:xfrm>
        </p:grpSpPr>
        <p:pic>
          <p:nvPicPr>
            <p:cNvPr id="15" name="Graphic 14">
              <a:extLst>
                <a:ext uri="{FF2B5EF4-FFF2-40B4-BE49-F238E27FC236}">
                  <a16:creationId xmlns:a16="http://schemas.microsoft.com/office/drawing/2014/main" id="{B07635D9-EB1A-4160-8921-5466806094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6" name="Graphic 15">
              <a:extLst>
                <a:ext uri="{FF2B5EF4-FFF2-40B4-BE49-F238E27FC236}">
                  <a16:creationId xmlns:a16="http://schemas.microsoft.com/office/drawing/2014/main" id="{FF5A738D-627B-4A77-84C0-6E74FCCE7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48914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365125"/>
            <a:ext cx="5181600" cy="1325563"/>
          </a:xfrm>
        </p:spPr>
        <p:txBody>
          <a:bodyPr>
            <a:noAutofit/>
          </a:bodyPr>
          <a:lstStyle>
            <a:lvl1pPr>
              <a:defRPr sz="2800" b="0"/>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grpSp>
        <p:nvGrpSpPr>
          <p:cNvPr id="21" name="Group 20">
            <a:extLst>
              <a:ext uri="{FF2B5EF4-FFF2-40B4-BE49-F238E27FC236}">
                <a16:creationId xmlns:a16="http://schemas.microsoft.com/office/drawing/2014/main" id="{6BAA8303-3035-4F5D-9881-3AD7D5609D03}"/>
              </a:ext>
            </a:extLst>
          </p:cNvPr>
          <p:cNvGrpSpPr/>
          <p:nvPr userDrawn="1"/>
        </p:nvGrpSpPr>
        <p:grpSpPr>
          <a:xfrm>
            <a:off x="4854337" y="5354469"/>
            <a:ext cx="2426400" cy="2425474"/>
            <a:chOff x="4291840" y="4791638"/>
            <a:chExt cx="3549031" cy="3551136"/>
          </a:xfrm>
        </p:grpSpPr>
        <p:pic>
          <p:nvPicPr>
            <p:cNvPr id="22" name="Graphic 21">
              <a:extLst>
                <a:ext uri="{FF2B5EF4-FFF2-40B4-BE49-F238E27FC236}">
                  <a16:creationId xmlns:a16="http://schemas.microsoft.com/office/drawing/2014/main" id="{BE04415F-1D48-42FF-A828-EB32A9C196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3" name="Graphic 22">
              <a:extLst>
                <a:ext uri="{FF2B5EF4-FFF2-40B4-BE49-F238E27FC236}">
                  <a16:creationId xmlns:a16="http://schemas.microsoft.com/office/drawing/2014/main" id="{E6B2C4DC-C2A8-4F59-9E79-C742D25CA3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92829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26262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183909-DC42-49D1-B7DD-03302CB9852F}"/>
              </a:ext>
            </a:extLst>
          </p:cNvPr>
          <p:cNvGrpSpPr/>
          <p:nvPr userDrawn="1"/>
        </p:nvGrpSpPr>
        <p:grpSpPr>
          <a:xfrm>
            <a:off x="4796970" y="2513814"/>
            <a:ext cx="2598058" cy="2432778"/>
            <a:chOff x="4796970" y="2513814"/>
            <a:chExt cx="2598058" cy="2432778"/>
          </a:xfrm>
        </p:grpSpPr>
        <p:pic>
          <p:nvPicPr>
            <p:cNvPr id="12" name="Graphic 11">
              <a:extLst>
                <a:ext uri="{FF2B5EF4-FFF2-40B4-BE49-F238E27FC236}">
                  <a16:creationId xmlns:a16="http://schemas.microsoft.com/office/drawing/2014/main" id="{A22A77CF-B393-4C75-AD4B-492A02BBCC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4156" y="2542906"/>
              <a:ext cx="2403686" cy="2403686"/>
            </a:xfrm>
            <a:prstGeom prst="rect">
              <a:avLst/>
            </a:prstGeom>
          </p:spPr>
        </p:pic>
        <p:pic>
          <p:nvPicPr>
            <p:cNvPr id="16" name="Picture 15">
              <a:extLst>
                <a:ext uri="{FF2B5EF4-FFF2-40B4-BE49-F238E27FC236}">
                  <a16:creationId xmlns:a16="http://schemas.microsoft.com/office/drawing/2014/main" id="{6E5A7386-CED4-4226-9E6A-4B25A478AC36}"/>
                </a:ext>
              </a:extLst>
            </p:cNvPr>
            <p:cNvPicPr>
              <a:picLocks noChangeAspect="1"/>
            </p:cNvPicPr>
            <p:nvPr userDrawn="1"/>
          </p:nvPicPr>
          <p:blipFill rotWithShape="1">
            <a:blip r:embed="rId4"/>
            <a:srcRect l="3886" t="45926" r="58250" b="45820"/>
            <a:stretch/>
          </p:blipFill>
          <p:spPr>
            <a:xfrm>
              <a:off x="4796970" y="3149600"/>
              <a:ext cx="2598058" cy="566057"/>
            </a:xfrm>
            <a:prstGeom prst="rect">
              <a:avLst/>
            </a:prstGeom>
          </p:spPr>
        </p:pic>
        <p:pic>
          <p:nvPicPr>
            <p:cNvPr id="13" name="Graphic 12">
              <a:extLst>
                <a:ext uri="{FF2B5EF4-FFF2-40B4-BE49-F238E27FC236}">
                  <a16:creationId xmlns:a16="http://schemas.microsoft.com/office/drawing/2014/main" id="{5B879527-D59F-46A9-BE01-3F02ABA027A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8550" y="2513814"/>
              <a:ext cx="2403686" cy="2403686"/>
            </a:xfrm>
            <a:prstGeom prst="rect">
              <a:avLst/>
            </a:prstGeom>
          </p:spPr>
        </p:pic>
        <p:pic>
          <p:nvPicPr>
            <p:cNvPr id="7" name="Picture 6">
              <a:extLst>
                <a:ext uri="{FF2B5EF4-FFF2-40B4-BE49-F238E27FC236}">
                  <a16:creationId xmlns:a16="http://schemas.microsoft.com/office/drawing/2014/main" id="{7ED4904E-7ED2-49F8-8276-6F71B4C7E56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0264" t="44355" r="41907" b="45948"/>
            <a:stretch/>
          </p:blipFill>
          <p:spPr>
            <a:xfrm>
              <a:off x="4854226" y="3120260"/>
              <a:ext cx="2464375" cy="499621"/>
            </a:xfrm>
            <a:prstGeom prst="rect">
              <a:avLst/>
            </a:prstGeom>
          </p:spPr>
        </p:pic>
      </p:grpSp>
    </p:spTree>
    <p:extLst>
      <p:ext uri="{BB962C8B-B14F-4D97-AF65-F5344CB8AC3E}">
        <p14:creationId xmlns:p14="http://schemas.microsoft.com/office/powerpoint/2010/main" val="741080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609600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00FF5B"/>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262626"/>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D6D16E-7237-47CB-8E94-79EA0A728238}"/>
              </a:ext>
            </a:extLst>
          </p:cNvPr>
          <p:cNvCxnSpPr>
            <a:cxnSpLocks/>
          </p:cNvCxnSpPr>
          <p:nvPr userDrawn="1"/>
        </p:nvCxnSpPr>
        <p:spPr>
          <a:xfrm>
            <a:off x="6089650" y="633133"/>
            <a:ext cx="525780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A7294C0-6205-4889-99A0-83C5AF70D739}"/>
              </a:ext>
            </a:extLst>
          </p:cNvPr>
          <p:cNvGrpSpPr/>
          <p:nvPr userDrawn="1"/>
        </p:nvGrpSpPr>
        <p:grpSpPr>
          <a:xfrm>
            <a:off x="4857970" y="5356850"/>
            <a:ext cx="2426400" cy="2426400"/>
            <a:chOff x="4291840" y="4791638"/>
            <a:chExt cx="3559016" cy="3561121"/>
          </a:xfrm>
        </p:grpSpPr>
        <p:pic>
          <p:nvPicPr>
            <p:cNvPr id="22" name="Graphic 21">
              <a:extLst>
                <a:ext uri="{FF2B5EF4-FFF2-40B4-BE49-F238E27FC236}">
                  <a16:creationId xmlns:a16="http://schemas.microsoft.com/office/drawing/2014/main" id="{C151AC9F-BC5E-4D8B-97F5-B361ABF0D2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23" name="Graphic 22">
              <a:extLst>
                <a:ext uri="{FF2B5EF4-FFF2-40B4-BE49-F238E27FC236}">
                  <a16:creationId xmlns:a16="http://schemas.microsoft.com/office/drawing/2014/main" id="{E9182695-D07E-4111-9A3D-36B6E76930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4278402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6096000" cy="6858000"/>
          </a:xfrm>
          <a:prstGeom prst="rect">
            <a:avLst/>
          </a:prstGeom>
          <a:solidFill>
            <a:srgbClr val="FF9900"/>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262626"/>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D6D16E-7237-47CB-8E94-79EA0A728238}"/>
              </a:ext>
            </a:extLst>
          </p:cNvPr>
          <p:cNvCxnSpPr>
            <a:cxnSpLocks/>
          </p:cNvCxnSpPr>
          <p:nvPr userDrawn="1"/>
        </p:nvCxnSpPr>
        <p:spPr>
          <a:xfrm>
            <a:off x="6089650" y="633133"/>
            <a:ext cx="52578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462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20FF-609D-4BEB-BF45-BA2AC1C6FF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2CE6D-86CE-4017-97C6-C220D768C1A9}"/>
              </a:ext>
            </a:extLst>
          </p:cNvPr>
          <p:cNvSpPr>
            <a:spLocks noGrp="1"/>
          </p:cNvSpPr>
          <p:nvPr>
            <p:ph type="dt" sz="half" idx="10"/>
          </p:nvPr>
        </p:nvSpPr>
        <p:spPr/>
        <p:txBody>
          <a:bodyPr/>
          <a:lstStyle/>
          <a:p>
            <a:endParaRPr lang="fr-FR" dirty="0"/>
          </a:p>
        </p:txBody>
      </p:sp>
      <p:sp>
        <p:nvSpPr>
          <p:cNvPr id="4" name="Footer Placeholder 3">
            <a:extLst>
              <a:ext uri="{FF2B5EF4-FFF2-40B4-BE49-F238E27FC236}">
                <a16:creationId xmlns:a16="http://schemas.microsoft.com/office/drawing/2014/main" id="{F74BD78F-C910-422B-BC7A-0187280D089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138F3A-3B36-4A36-854A-EAC01306E619}"/>
              </a:ext>
            </a:extLst>
          </p:cNvPr>
          <p:cNvSpPr>
            <a:spLocks noGrp="1"/>
          </p:cNvSpPr>
          <p:nvPr>
            <p:ph type="sldNum" sz="quarter" idx="12"/>
          </p:nvPr>
        </p:nvSpPr>
        <p:spPr/>
        <p:txBody>
          <a:bodyPr/>
          <a:lstStyle/>
          <a:p>
            <a:fld id="{5D1CA2A3-E136-4111-AE75-74FFD3CDDD2E}" type="slidenum">
              <a:rPr lang="fr-FR" smtClean="0"/>
              <a:t>‹Nr.›</a:t>
            </a:fld>
            <a:endParaRPr lang="fr-FR"/>
          </a:p>
        </p:txBody>
      </p:sp>
    </p:spTree>
    <p:extLst>
      <p:ext uri="{BB962C8B-B14F-4D97-AF65-F5344CB8AC3E}">
        <p14:creationId xmlns:p14="http://schemas.microsoft.com/office/powerpoint/2010/main" val="96541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2626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4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wo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262626"/>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3510000"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0A29F8-FFF1-4BCC-95F1-BF6BCB7929B2}"/>
              </a:ext>
            </a:extLst>
          </p:cNvPr>
          <p:cNvCxnSpPr>
            <a:cxnSpLocks/>
          </p:cNvCxnSpPr>
          <p:nvPr userDrawn="1"/>
        </p:nvCxnSpPr>
        <p:spPr>
          <a:xfrm>
            <a:off x="4334650" y="628650"/>
            <a:ext cx="35100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E0099A-EC19-41A0-B2D1-01345583FAE0}"/>
              </a:ext>
            </a:extLst>
          </p:cNvPr>
          <p:cNvCxnSpPr>
            <a:cxnSpLocks/>
          </p:cNvCxnSpPr>
          <p:nvPr userDrawn="1"/>
        </p:nvCxnSpPr>
        <p:spPr>
          <a:xfrm>
            <a:off x="7843800" y="628650"/>
            <a:ext cx="3510000" cy="0"/>
          </a:xfrm>
          <a:prstGeom prst="line">
            <a:avLst/>
          </a:prstGeom>
          <a:ln w="25400">
            <a:solidFill>
              <a:srgbClr val="007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5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FF5B"/>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231A8F-A543-4871-8E84-E79F76AA06DE}"/>
              </a:ext>
            </a:extLst>
          </p:cNvPr>
          <p:cNvGrpSpPr/>
          <p:nvPr userDrawn="1"/>
        </p:nvGrpSpPr>
        <p:grpSpPr>
          <a:xfrm>
            <a:off x="4854337" y="5354469"/>
            <a:ext cx="2426400" cy="2425474"/>
            <a:chOff x="4291840" y="4791638"/>
            <a:chExt cx="3549031" cy="3551136"/>
          </a:xfrm>
        </p:grpSpPr>
        <p:pic>
          <p:nvPicPr>
            <p:cNvPr id="23" name="Graphic 22">
              <a:extLst>
                <a:ext uri="{FF2B5EF4-FFF2-40B4-BE49-F238E27FC236}">
                  <a16:creationId xmlns:a16="http://schemas.microsoft.com/office/drawing/2014/main" id="{14BFB715-C500-4AE8-A6D1-BDCE4386AF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4" name="Graphic 23">
              <a:extLst>
                <a:ext uri="{FF2B5EF4-FFF2-40B4-BE49-F238E27FC236}">
                  <a16:creationId xmlns:a16="http://schemas.microsoft.com/office/drawing/2014/main" id="{818B942C-CFEA-4BA9-AECC-42761FE5C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pic>
        <p:nvPicPr>
          <p:cNvPr id="47" name="Graphic 46">
            <a:extLst>
              <a:ext uri="{FF2B5EF4-FFF2-40B4-BE49-F238E27FC236}">
                <a16:creationId xmlns:a16="http://schemas.microsoft.com/office/drawing/2014/main" id="{33DC6D74-1A99-416E-BF11-51E2EE4D557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793" y="5186829"/>
            <a:ext cx="1670400" cy="1670400"/>
          </a:xfrm>
          <a:prstGeom prst="rect">
            <a:avLst/>
          </a:prstGeom>
        </p:spPr>
      </p:pic>
      <p:pic>
        <p:nvPicPr>
          <p:cNvPr id="41" name="Graphic 40">
            <a:extLst>
              <a:ext uri="{FF2B5EF4-FFF2-40B4-BE49-F238E27FC236}">
                <a16:creationId xmlns:a16="http://schemas.microsoft.com/office/drawing/2014/main" id="{D76E63E4-01F1-45C9-AE28-1D3C167F14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4349" y="5119078"/>
            <a:ext cx="2444400" cy="2444400"/>
          </a:xfrm>
          <a:prstGeom prst="rect">
            <a:avLst/>
          </a:prstGeom>
        </p:spPr>
      </p:pic>
      <p:sp>
        <p:nvSpPr>
          <p:cNvPr id="2" name="Title 1">
            <a:extLst>
              <a:ext uri="{FF2B5EF4-FFF2-40B4-BE49-F238E27FC236}">
                <a16:creationId xmlns:a16="http://schemas.microsoft.com/office/drawing/2014/main" id="{7D9D18D1-469F-4D7C-92E3-F0645F1ADE8B}"/>
              </a:ext>
            </a:extLst>
          </p:cNvPr>
          <p:cNvSpPr>
            <a:spLocks noGrp="1"/>
          </p:cNvSpPr>
          <p:nvPr>
            <p:ph type="title"/>
          </p:nvPr>
        </p:nvSpPr>
        <p:spPr>
          <a:xfrm>
            <a:off x="831850" y="933461"/>
            <a:ext cx="5264150" cy="1195224"/>
          </a:xfrm>
        </p:spPr>
        <p:txBody>
          <a:bodyPr anchor="b">
            <a:normAutofit/>
          </a:bodyPr>
          <a:lstStyle>
            <a:lvl1pPr>
              <a:defRPr sz="3600" b="1">
                <a:solidFill>
                  <a:srgbClr val="262626"/>
                </a:solidFill>
              </a:defRPr>
            </a:lvl1p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9F63A31E-3E52-4247-ADC0-D5E43865B1EB}"/>
              </a:ext>
            </a:extLst>
          </p:cNvPr>
          <p:cNvSpPr>
            <a:spLocks noGrp="1"/>
          </p:cNvSpPr>
          <p:nvPr>
            <p:ph type="body" idx="1"/>
          </p:nvPr>
        </p:nvSpPr>
        <p:spPr>
          <a:xfrm>
            <a:off x="831850" y="2175122"/>
            <a:ext cx="10515600" cy="3157357"/>
          </a:xfrm>
        </p:spPr>
        <p:txBody>
          <a:bodyPr/>
          <a:lstStyle>
            <a:lvl1pPr marL="0" indent="0">
              <a:lnSpc>
                <a:spcPct val="150000"/>
              </a:lnSpc>
              <a:spcBef>
                <a:spcPts val="0"/>
              </a:spcBef>
              <a:spcAft>
                <a:spcPts val="1200"/>
              </a:spcAft>
              <a:buNone/>
              <a:defRPr sz="1400">
                <a:solidFill>
                  <a:srgbClr val="262626"/>
                </a:solidFill>
                <a:latin typeface="IBM Plex Mono" panose="020B05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42" name="Graphic 41">
            <a:extLst>
              <a:ext uri="{FF2B5EF4-FFF2-40B4-BE49-F238E27FC236}">
                <a16:creationId xmlns:a16="http://schemas.microsoft.com/office/drawing/2014/main" id="{A3AD98E1-3C2D-4194-A077-67813533064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2885" y="5707409"/>
            <a:ext cx="1378800" cy="1378800"/>
          </a:xfrm>
          <a:prstGeom prst="rect">
            <a:avLst/>
          </a:prstGeom>
        </p:spPr>
      </p:pic>
      <p:pic>
        <p:nvPicPr>
          <p:cNvPr id="43" name="Graphic 42">
            <a:extLst>
              <a:ext uri="{FF2B5EF4-FFF2-40B4-BE49-F238E27FC236}">
                <a16:creationId xmlns:a16="http://schemas.microsoft.com/office/drawing/2014/main" id="{95F4F30A-D6A8-44EF-B87B-A111899AC73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04932" y="5479186"/>
            <a:ext cx="716400" cy="716400"/>
          </a:xfrm>
          <a:prstGeom prst="rect">
            <a:avLst/>
          </a:prstGeom>
        </p:spPr>
      </p:pic>
      <p:pic>
        <p:nvPicPr>
          <p:cNvPr id="44" name="Graphic 43">
            <a:extLst>
              <a:ext uri="{FF2B5EF4-FFF2-40B4-BE49-F238E27FC236}">
                <a16:creationId xmlns:a16="http://schemas.microsoft.com/office/drawing/2014/main" id="{077D210C-82E5-4171-BB0E-E3A6AC505DDC}"/>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54069" y="5793425"/>
            <a:ext cx="716400" cy="716400"/>
          </a:xfrm>
          <a:prstGeom prst="rect">
            <a:avLst/>
          </a:prstGeom>
        </p:spPr>
      </p:pic>
      <p:pic>
        <p:nvPicPr>
          <p:cNvPr id="45" name="Graphic 44">
            <a:extLst>
              <a:ext uri="{FF2B5EF4-FFF2-40B4-BE49-F238E27FC236}">
                <a16:creationId xmlns:a16="http://schemas.microsoft.com/office/drawing/2014/main" id="{A9B1BD3F-988A-42B6-8192-CDF883BD0A1F}"/>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81286" y="4023870"/>
            <a:ext cx="1836000" cy="1836000"/>
          </a:xfrm>
          <a:prstGeom prst="rect">
            <a:avLst/>
          </a:prstGeom>
        </p:spPr>
      </p:pic>
      <p:pic>
        <p:nvPicPr>
          <p:cNvPr id="48" name="Graphic 47">
            <a:extLst>
              <a:ext uri="{FF2B5EF4-FFF2-40B4-BE49-F238E27FC236}">
                <a16:creationId xmlns:a16="http://schemas.microsoft.com/office/drawing/2014/main" id="{1F0EEF82-A8BD-40A2-B174-3EFF936F591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33430" y="5660972"/>
            <a:ext cx="716400" cy="716400"/>
          </a:xfrm>
          <a:prstGeom prst="rect">
            <a:avLst/>
          </a:prstGeom>
        </p:spPr>
      </p:pic>
      <p:pic>
        <p:nvPicPr>
          <p:cNvPr id="50" name="Graphic 49">
            <a:extLst>
              <a:ext uri="{FF2B5EF4-FFF2-40B4-BE49-F238E27FC236}">
                <a16:creationId xmlns:a16="http://schemas.microsoft.com/office/drawing/2014/main" id="{99272D8E-D623-49B4-9D14-A0F7E787190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371" y="5423157"/>
            <a:ext cx="716400" cy="716400"/>
          </a:xfrm>
          <a:prstGeom prst="rect">
            <a:avLst/>
          </a:prstGeom>
        </p:spPr>
      </p:pic>
      <p:sp>
        <p:nvSpPr>
          <p:cNvPr id="57" name="Text Placeholder 2">
            <a:extLst>
              <a:ext uri="{FF2B5EF4-FFF2-40B4-BE49-F238E27FC236}">
                <a16:creationId xmlns:a16="http://schemas.microsoft.com/office/drawing/2014/main" id="{B80E7A78-9C62-454C-AF02-A086700DBB22}"/>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8" name="Straight Connector 17">
            <a:extLst>
              <a:ext uri="{FF2B5EF4-FFF2-40B4-BE49-F238E27FC236}">
                <a16:creationId xmlns:a16="http://schemas.microsoft.com/office/drawing/2014/main" id="{20A03C5D-CCB0-486F-BABC-FFBA474DF5AF}"/>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83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62626"/>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15734CD5-FD16-4B32-93F8-77B3061D0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8865" y="3929918"/>
            <a:ext cx="3252851" cy="3252851"/>
          </a:xfrm>
          <a:prstGeom prst="rect">
            <a:avLst/>
          </a:prstGeom>
        </p:spPr>
      </p:pic>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22" name="Graphic 21">
            <a:extLst>
              <a:ext uri="{FF2B5EF4-FFF2-40B4-BE49-F238E27FC236}">
                <a16:creationId xmlns:a16="http://schemas.microsoft.com/office/drawing/2014/main" id="{A7691794-F862-4CB6-8CD0-0628CBC6A2B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3577" y="5180912"/>
            <a:ext cx="2443915" cy="2443915"/>
          </a:xfrm>
          <a:prstGeom prst="rect">
            <a:avLst/>
          </a:prstGeom>
        </p:spPr>
      </p:pic>
      <p:pic>
        <p:nvPicPr>
          <p:cNvPr id="23" name="Graphic 22">
            <a:extLst>
              <a:ext uri="{FF2B5EF4-FFF2-40B4-BE49-F238E27FC236}">
                <a16:creationId xmlns:a16="http://schemas.microsoft.com/office/drawing/2014/main" id="{B0CF2D95-81D2-4EE3-A922-6E7A449C42D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9636" y="5476200"/>
            <a:ext cx="715627" cy="715627"/>
          </a:xfrm>
          <a:prstGeom prst="rect">
            <a:avLst/>
          </a:prstGeom>
        </p:spPr>
      </p:pic>
      <p:pic>
        <p:nvPicPr>
          <p:cNvPr id="24" name="Graphic 23">
            <a:extLst>
              <a:ext uri="{FF2B5EF4-FFF2-40B4-BE49-F238E27FC236}">
                <a16:creationId xmlns:a16="http://schemas.microsoft.com/office/drawing/2014/main" id="{56FC4D28-9484-4596-858E-8C5C702BE08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7441" y="4059825"/>
            <a:ext cx="1836150" cy="1836150"/>
          </a:xfrm>
          <a:prstGeom prst="rect">
            <a:avLst/>
          </a:prstGeom>
        </p:spPr>
      </p:pic>
      <p:pic>
        <p:nvPicPr>
          <p:cNvPr id="27" name="Graphic 26">
            <a:extLst>
              <a:ext uri="{FF2B5EF4-FFF2-40B4-BE49-F238E27FC236}">
                <a16:creationId xmlns:a16="http://schemas.microsoft.com/office/drawing/2014/main" id="{CA0E1E8F-9B7C-428B-87FC-06F9B9ADD4D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74755" y="5792234"/>
            <a:ext cx="715627" cy="715627"/>
          </a:xfrm>
          <a:prstGeom prst="rect">
            <a:avLst/>
          </a:prstGeom>
        </p:spPr>
      </p:pic>
      <p:pic>
        <p:nvPicPr>
          <p:cNvPr id="30" name="Graphic 29">
            <a:extLst>
              <a:ext uri="{FF2B5EF4-FFF2-40B4-BE49-F238E27FC236}">
                <a16:creationId xmlns:a16="http://schemas.microsoft.com/office/drawing/2014/main" id="{514C6008-138D-4546-BEAC-F14A37FE90B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6800" y="5708719"/>
            <a:ext cx="1379528" cy="1379528"/>
          </a:xfrm>
          <a:prstGeom prst="rect">
            <a:avLst/>
          </a:prstGeom>
        </p:spPr>
      </p:pic>
      <p:pic>
        <p:nvPicPr>
          <p:cNvPr id="31" name="Graphic 30">
            <a:extLst>
              <a:ext uri="{FF2B5EF4-FFF2-40B4-BE49-F238E27FC236}">
                <a16:creationId xmlns:a16="http://schemas.microsoft.com/office/drawing/2014/main" id="{7203B7A1-3F3E-457A-ADAF-E71901BF841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549" y="5186290"/>
            <a:ext cx="1669091" cy="1669091"/>
          </a:xfrm>
          <a:prstGeom prst="rect">
            <a:avLst/>
          </a:prstGeom>
        </p:spPr>
      </p:pic>
      <p:pic>
        <p:nvPicPr>
          <p:cNvPr id="33" name="Graphic 32">
            <a:extLst>
              <a:ext uri="{FF2B5EF4-FFF2-40B4-BE49-F238E27FC236}">
                <a16:creationId xmlns:a16="http://schemas.microsoft.com/office/drawing/2014/main" id="{26AF6BC1-FC8F-4C44-B3BB-DF7A7F303E7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0733" y="5663021"/>
            <a:ext cx="715627" cy="715627"/>
          </a:xfrm>
          <a:prstGeom prst="rect">
            <a:avLst/>
          </a:prstGeom>
        </p:spPr>
      </p:pic>
      <p:pic>
        <p:nvPicPr>
          <p:cNvPr id="34" name="Graphic 33">
            <a:extLst>
              <a:ext uri="{FF2B5EF4-FFF2-40B4-BE49-F238E27FC236}">
                <a16:creationId xmlns:a16="http://schemas.microsoft.com/office/drawing/2014/main" id="{69D12E05-3D73-4D45-B5FB-9EAA18D3E2B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1234" y="5427131"/>
            <a:ext cx="715627" cy="715627"/>
          </a:xfrm>
          <a:prstGeom prst="rect">
            <a:avLst/>
          </a:prstGeom>
        </p:spPr>
      </p:pic>
      <p:sp>
        <p:nvSpPr>
          <p:cNvPr id="20" name="Title 1">
            <a:extLst>
              <a:ext uri="{FF2B5EF4-FFF2-40B4-BE49-F238E27FC236}">
                <a16:creationId xmlns:a16="http://schemas.microsoft.com/office/drawing/2014/main" id="{07F635D5-AC16-4CBB-95AA-8E7F1E8104B3}"/>
              </a:ext>
            </a:extLst>
          </p:cNvPr>
          <p:cNvSpPr>
            <a:spLocks noGrp="1"/>
          </p:cNvSpPr>
          <p:nvPr>
            <p:ph type="title"/>
          </p:nvPr>
        </p:nvSpPr>
        <p:spPr>
          <a:xfrm>
            <a:off x="831850" y="933461"/>
            <a:ext cx="5264150" cy="1195224"/>
          </a:xfrm>
        </p:spPr>
        <p:txBody>
          <a:bodyPr anchor="b">
            <a:normAutofit/>
          </a:bodyPr>
          <a:lstStyle>
            <a:lvl1pPr>
              <a:defRPr sz="3600" b="1">
                <a:solidFill>
                  <a:srgbClr val="00FF5B"/>
                </a:solidFill>
              </a:defRPr>
            </a:lvl1pPr>
          </a:lstStyle>
          <a:p>
            <a:r>
              <a:rPr lang="en-US" dirty="0"/>
              <a:t>Click to edit Master title style</a:t>
            </a:r>
            <a:endParaRPr lang="fr-FR" dirty="0"/>
          </a:p>
        </p:txBody>
      </p:sp>
      <p:sp>
        <p:nvSpPr>
          <p:cNvPr id="26" name="Text Placeholder 2">
            <a:extLst>
              <a:ext uri="{FF2B5EF4-FFF2-40B4-BE49-F238E27FC236}">
                <a16:creationId xmlns:a16="http://schemas.microsoft.com/office/drawing/2014/main" id="{582D6163-FBD8-4F43-94C6-22BCF59F44AB}"/>
              </a:ext>
            </a:extLst>
          </p:cNvPr>
          <p:cNvSpPr>
            <a:spLocks noGrp="1"/>
          </p:cNvSpPr>
          <p:nvPr>
            <p:ph type="body" idx="1"/>
          </p:nvPr>
        </p:nvSpPr>
        <p:spPr>
          <a:xfrm>
            <a:off x="831850" y="2175122"/>
            <a:ext cx="10515600" cy="3157357"/>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stStyle>
          <a:p>
            <a:pPr marL="0" lvl="0" indent="0">
              <a:lnSpc>
                <a:spcPct val="150000"/>
              </a:lnSpc>
              <a:spcBef>
                <a:spcPts val="0"/>
              </a:spcBef>
              <a:spcAft>
                <a:spcPts val="1200"/>
              </a:spcAft>
              <a:buNone/>
            </a:pPr>
            <a:r>
              <a:rPr lang="en-US"/>
              <a:t>Edit Master text styles</a:t>
            </a:r>
          </a:p>
        </p:txBody>
      </p:sp>
      <p:sp>
        <p:nvSpPr>
          <p:cNvPr id="28" name="Text Placeholder 2">
            <a:extLst>
              <a:ext uri="{FF2B5EF4-FFF2-40B4-BE49-F238E27FC236}">
                <a16:creationId xmlns:a16="http://schemas.microsoft.com/office/drawing/2014/main" id="{21379CCA-4A4D-4428-8D63-788C930FA21E}"/>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9" name="Straight Connector 28">
            <a:extLst>
              <a:ext uri="{FF2B5EF4-FFF2-40B4-BE49-F238E27FC236}">
                <a16:creationId xmlns:a16="http://schemas.microsoft.com/office/drawing/2014/main" id="{6BF153CF-4CBB-48A0-9DF3-4BE3487C1B84}"/>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0D0BFBA-B62E-4E7A-B57E-AE602C52D361}"/>
              </a:ext>
            </a:extLst>
          </p:cNvPr>
          <p:cNvGrpSpPr/>
          <p:nvPr userDrawn="1"/>
        </p:nvGrpSpPr>
        <p:grpSpPr>
          <a:xfrm>
            <a:off x="4857970" y="5356850"/>
            <a:ext cx="2426400" cy="2426400"/>
            <a:chOff x="4291840" y="4791638"/>
            <a:chExt cx="3559016" cy="3561121"/>
          </a:xfrm>
        </p:grpSpPr>
        <p:pic>
          <p:nvPicPr>
            <p:cNvPr id="39" name="Graphic 38">
              <a:extLst>
                <a:ext uri="{FF2B5EF4-FFF2-40B4-BE49-F238E27FC236}">
                  <a16:creationId xmlns:a16="http://schemas.microsoft.com/office/drawing/2014/main" id="{C47B75C8-A9BA-467B-B34B-47E8DE7286F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1619" y="4833522"/>
              <a:ext cx="3519237" cy="3519237"/>
            </a:xfrm>
            <a:prstGeom prst="rect">
              <a:avLst/>
            </a:prstGeom>
          </p:spPr>
        </p:pic>
        <p:pic>
          <p:nvPicPr>
            <p:cNvPr id="40" name="Graphic 39">
              <a:extLst>
                <a:ext uri="{FF2B5EF4-FFF2-40B4-BE49-F238E27FC236}">
                  <a16:creationId xmlns:a16="http://schemas.microsoft.com/office/drawing/2014/main" id="{2B74B3BC-164E-4497-A752-FAE9997C79CD}"/>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69285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20" name="Title 1">
            <a:extLst>
              <a:ext uri="{FF2B5EF4-FFF2-40B4-BE49-F238E27FC236}">
                <a16:creationId xmlns:a16="http://schemas.microsoft.com/office/drawing/2014/main" id="{07F635D5-AC16-4CBB-95AA-8E7F1E8104B3}"/>
              </a:ext>
            </a:extLst>
          </p:cNvPr>
          <p:cNvSpPr>
            <a:spLocks noGrp="1"/>
          </p:cNvSpPr>
          <p:nvPr>
            <p:ph type="title"/>
          </p:nvPr>
        </p:nvSpPr>
        <p:spPr>
          <a:xfrm>
            <a:off x="831850" y="933461"/>
            <a:ext cx="5264150" cy="1195224"/>
          </a:xfrm>
        </p:spPr>
        <p:txBody>
          <a:bodyPr anchor="b">
            <a:normAutofit/>
          </a:bodyPr>
          <a:lstStyle>
            <a:lvl1pPr>
              <a:defRPr sz="3600" b="1">
                <a:solidFill>
                  <a:srgbClr val="00FF5B"/>
                </a:solidFill>
              </a:defRPr>
            </a:lvl1pPr>
          </a:lstStyle>
          <a:p>
            <a:r>
              <a:rPr lang="en-US" dirty="0"/>
              <a:t>Click to edit Master title style</a:t>
            </a:r>
            <a:endParaRPr lang="fr-FR" dirty="0"/>
          </a:p>
        </p:txBody>
      </p:sp>
      <p:sp>
        <p:nvSpPr>
          <p:cNvPr id="26" name="Text Placeholder 2">
            <a:extLst>
              <a:ext uri="{FF2B5EF4-FFF2-40B4-BE49-F238E27FC236}">
                <a16:creationId xmlns:a16="http://schemas.microsoft.com/office/drawing/2014/main" id="{582D6163-FBD8-4F43-94C6-22BCF59F44AB}"/>
              </a:ext>
            </a:extLst>
          </p:cNvPr>
          <p:cNvSpPr>
            <a:spLocks noGrp="1"/>
          </p:cNvSpPr>
          <p:nvPr>
            <p:ph type="body" idx="1"/>
          </p:nvPr>
        </p:nvSpPr>
        <p:spPr>
          <a:xfrm>
            <a:off x="831850" y="2175122"/>
            <a:ext cx="10515600" cy="3157357"/>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stStyle>
          <a:p>
            <a:pPr marL="0" lvl="0" indent="0">
              <a:lnSpc>
                <a:spcPct val="150000"/>
              </a:lnSpc>
              <a:spcBef>
                <a:spcPts val="0"/>
              </a:spcBef>
              <a:spcAft>
                <a:spcPts val="1200"/>
              </a:spcAft>
              <a:buNone/>
            </a:pPr>
            <a:r>
              <a:rPr lang="en-US"/>
              <a:t>Edit Master text styles</a:t>
            </a:r>
          </a:p>
        </p:txBody>
      </p:sp>
    </p:spTree>
    <p:extLst>
      <p:ext uri="{BB962C8B-B14F-4D97-AF65-F5344CB8AC3E}">
        <p14:creationId xmlns:p14="http://schemas.microsoft.com/office/powerpoint/2010/main" val="40644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FF5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cxnSp>
        <p:nvCxnSpPr>
          <p:cNvPr id="54" name="Straight Connector 53">
            <a:extLst>
              <a:ext uri="{FF2B5EF4-FFF2-40B4-BE49-F238E27FC236}">
                <a16:creationId xmlns:a16="http://schemas.microsoft.com/office/drawing/2014/main" id="{FD964E00-37E9-4B32-9E31-AE10E27DB692}"/>
              </a:ext>
            </a:extLst>
          </p:cNvPr>
          <p:cNvCxnSpPr>
            <a:cxnSpLocks/>
          </p:cNvCxnSpPr>
          <p:nvPr userDrawn="1"/>
        </p:nvCxnSpPr>
        <p:spPr>
          <a:xfrm>
            <a:off x="286188" y="628650"/>
            <a:ext cx="11561093" cy="0"/>
          </a:xfrm>
          <a:prstGeom prst="line">
            <a:avLst/>
          </a:prstGeom>
          <a:ln>
            <a:solidFill>
              <a:srgbClr val="00FF5B"/>
            </a:solidFill>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D4858DC5-9E8D-4AB7-B411-183C783B347C}"/>
              </a:ext>
            </a:extLst>
          </p:cNvPr>
          <p:cNvSpPr>
            <a:spLocks noGrp="1"/>
          </p:cNvSpPr>
          <p:nvPr>
            <p:ph type="ctrTitle"/>
          </p:nvPr>
        </p:nvSpPr>
        <p:spPr>
          <a:xfrm>
            <a:off x="838200" y="823978"/>
            <a:ext cx="7315200" cy="1741404"/>
          </a:xfrm>
        </p:spPr>
        <p:txBody>
          <a:bodyPr vert="horz" lIns="91440" tIns="45720" rIns="91440" bIns="45720" rtlCol="0" anchor="b">
            <a:normAutofit/>
          </a:bodyPr>
          <a:lstStyle>
            <a:lvl1pPr>
              <a:defRPr lang="fr-FR" sz="3600" b="1" dirty="0">
                <a:solidFill>
                  <a:srgbClr val="262626"/>
                </a:solidFill>
              </a:defRPr>
            </a:lvl1pPr>
          </a:lstStyle>
          <a:p>
            <a:pPr lvl="0"/>
            <a:r>
              <a:rPr lang="en-US" dirty="0"/>
              <a:t>Click to edit Master title style</a:t>
            </a:r>
            <a:endParaRPr lang="fr-FR" dirty="0"/>
          </a:p>
        </p:txBody>
      </p:sp>
      <p:sp>
        <p:nvSpPr>
          <p:cNvPr id="67" name="Subtitle 2">
            <a:extLst>
              <a:ext uri="{FF2B5EF4-FFF2-40B4-BE49-F238E27FC236}">
                <a16:creationId xmlns:a16="http://schemas.microsoft.com/office/drawing/2014/main" id="{0F6152F3-8876-4290-A6BA-610D3003B52A}"/>
              </a:ext>
            </a:extLst>
          </p:cNvPr>
          <p:cNvSpPr>
            <a:spLocks noGrp="1"/>
          </p:cNvSpPr>
          <p:nvPr>
            <p:ph type="subTitle" idx="1"/>
          </p:nvPr>
        </p:nvSpPr>
        <p:spPr>
          <a:xfrm>
            <a:off x="838200" y="2760709"/>
            <a:ext cx="7315200" cy="2890314"/>
          </a:xfrm>
        </p:spPr>
        <p:txBody>
          <a:bodyPr vert="horz" wrap="square" lIns="91440" tIns="45720" rIns="91440" bIns="45720" rtlCol="0">
            <a:noAutofit/>
          </a:bodyPr>
          <a:lstStyle>
            <a:lvl1pPr>
              <a:defRPr lang="fr-FR" sz="1400">
                <a:solidFill>
                  <a:srgbClr val="262626"/>
                </a:solidFill>
                <a:latin typeface="IBM Plex Mono" panose="020B0509050203000203" pitchFamily="49" charset="0"/>
              </a:defRPr>
            </a:lvl1pPr>
          </a:lstStyle>
          <a:p>
            <a:pPr marL="0" lvl="0" indent="0">
              <a:lnSpc>
                <a:spcPct val="150000"/>
              </a:lnSpc>
              <a:spcBef>
                <a:spcPts val="0"/>
              </a:spcBef>
              <a:spcAft>
                <a:spcPts val="1200"/>
              </a:spcAft>
              <a:buNone/>
            </a:pPr>
            <a:r>
              <a:rPr lang="en-US"/>
              <a:t>Click to edit Master subtitle style</a:t>
            </a:r>
            <a:endParaRPr lang="fr-FR"/>
          </a:p>
        </p:txBody>
      </p:sp>
      <p:sp>
        <p:nvSpPr>
          <p:cNvPr id="28" name="Text Placeholder 2">
            <a:extLst>
              <a:ext uri="{FF2B5EF4-FFF2-40B4-BE49-F238E27FC236}">
                <a16:creationId xmlns:a16="http://schemas.microsoft.com/office/drawing/2014/main" id="{B76BA0A8-D045-4722-8B47-DA5BF544B59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9" name="Straight Connector 28">
            <a:extLst>
              <a:ext uri="{FF2B5EF4-FFF2-40B4-BE49-F238E27FC236}">
                <a16:creationId xmlns:a16="http://schemas.microsoft.com/office/drawing/2014/main" id="{99DE5F18-2C71-46CA-9C2F-8D9F18899A46}"/>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F70CA56-43A0-4A99-BB77-8AEE4853C790}"/>
              </a:ext>
            </a:extLst>
          </p:cNvPr>
          <p:cNvGrpSpPr/>
          <p:nvPr userDrawn="1"/>
        </p:nvGrpSpPr>
        <p:grpSpPr>
          <a:xfrm>
            <a:off x="8776699" y="454042"/>
            <a:ext cx="3905725" cy="5958934"/>
            <a:chOff x="8130301" y="-532161"/>
            <a:chExt cx="5198521" cy="7931341"/>
          </a:xfrm>
        </p:grpSpPr>
        <p:pic>
          <p:nvPicPr>
            <p:cNvPr id="34" name="Graphic 33">
              <a:extLst>
                <a:ext uri="{FF2B5EF4-FFF2-40B4-BE49-F238E27FC236}">
                  <a16:creationId xmlns:a16="http://schemas.microsoft.com/office/drawing/2014/main" id="{A1BE0BD6-7F83-420D-8595-07F9FDD511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30301" y="2886176"/>
              <a:ext cx="3578400" cy="3578400"/>
            </a:xfrm>
            <a:prstGeom prst="rect">
              <a:avLst/>
            </a:prstGeom>
          </p:spPr>
        </p:pic>
        <p:grpSp>
          <p:nvGrpSpPr>
            <p:cNvPr id="62" name="Group 61">
              <a:extLst>
                <a:ext uri="{FF2B5EF4-FFF2-40B4-BE49-F238E27FC236}">
                  <a16:creationId xmlns:a16="http://schemas.microsoft.com/office/drawing/2014/main" id="{441BD092-82B1-4D67-B35A-C519FAFA283B}"/>
                </a:ext>
              </a:extLst>
            </p:cNvPr>
            <p:cNvGrpSpPr/>
            <p:nvPr userDrawn="1"/>
          </p:nvGrpSpPr>
          <p:grpSpPr>
            <a:xfrm>
              <a:off x="8460894" y="-532161"/>
              <a:ext cx="4867928" cy="7931341"/>
              <a:chOff x="8460894" y="-532161"/>
              <a:chExt cx="4867928" cy="7931341"/>
            </a:xfrm>
          </p:grpSpPr>
          <p:pic>
            <p:nvPicPr>
              <p:cNvPr id="26" name="Graphic 25">
                <a:extLst>
                  <a:ext uri="{FF2B5EF4-FFF2-40B4-BE49-F238E27FC236}">
                    <a16:creationId xmlns:a16="http://schemas.microsoft.com/office/drawing/2014/main" id="{D0FFAC1C-D9D5-4646-A4ED-78E8D3776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0939" y="4954780"/>
                <a:ext cx="2444400" cy="2444400"/>
              </a:xfrm>
              <a:prstGeom prst="rect">
                <a:avLst/>
              </a:prstGeom>
            </p:spPr>
          </p:pic>
          <p:pic>
            <p:nvPicPr>
              <p:cNvPr id="23" name="Graphic 22">
                <a:extLst>
                  <a:ext uri="{FF2B5EF4-FFF2-40B4-BE49-F238E27FC236}">
                    <a16:creationId xmlns:a16="http://schemas.microsoft.com/office/drawing/2014/main" id="{6BD0A5F9-3193-4219-89D8-0478D32EFFA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650" y="2705110"/>
                <a:ext cx="3254400" cy="3254400"/>
              </a:xfrm>
              <a:prstGeom prst="rect">
                <a:avLst/>
              </a:prstGeom>
            </p:spPr>
          </p:pic>
          <p:pic>
            <p:nvPicPr>
              <p:cNvPr id="31" name="Graphic 30">
                <a:extLst>
                  <a:ext uri="{FF2B5EF4-FFF2-40B4-BE49-F238E27FC236}">
                    <a16:creationId xmlns:a16="http://schemas.microsoft.com/office/drawing/2014/main" id="{7ED11E03-4641-4237-A236-2969F2514A2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94022" y="628650"/>
                <a:ext cx="3934800" cy="3934800"/>
              </a:xfrm>
              <a:prstGeom prst="rect">
                <a:avLst/>
              </a:prstGeom>
            </p:spPr>
          </p:pic>
          <p:pic>
            <p:nvPicPr>
              <p:cNvPr id="20" name="Graphic 19">
                <a:extLst>
                  <a:ext uri="{FF2B5EF4-FFF2-40B4-BE49-F238E27FC236}">
                    <a16:creationId xmlns:a16="http://schemas.microsoft.com/office/drawing/2014/main" id="{D5EC12A0-7ACC-43FB-8B60-ADA3EB5B1FF3}"/>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0894" y="-134198"/>
                <a:ext cx="3578400" cy="3578400"/>
              </a:xfrm>
              <a:prstGeom prst="rect">
                <a:avLst/>
              </a:prstGeom>
            </p:spPr>
          </p:pic>
          <p:pic>
            <p:nvPicPr>
              <p:cNvPr id="38" name="Graphic 37">
                <a:extLst>
                  <a:ext uri="{FF2B5EF4-FFF2-40B4-BE49-F238E27FC236}">
                    <a16:creationId xmlns:a16="http://schemas.microsoft.com/office/drawing/2014/main" id="{E42B768D-ABFE-436E-8DEA-D2BC2486F7E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57828" y="951885"/>
                <a:ext cx="716400" cy="716400"/>
              </a:xfrm>
              <a:prstGeom prst="rect">
                <a:avLst/>
              </a:prstGeom>
            </p:spPr>
          </p:pic>
          <p:pic>
            <p:nvPicPr>
              <p:cNvPr id="41" name="Graphic 40">
                <a:extLst>
                  <a:ext uri="{FF2B5EF4-FFF2-40B4-BE49-F238E27FC236}">
                    <a16:creationId xmlns:a16="http://schemas.microsoft.com/office/drawing/2014/main" id="{1FD458F0-B0D5-4D4D-A3F7-02BB02DD5730}"/>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64980" y="923307"/>
                <a:ext cx="716400" cy="716400"/>
              </a:xfrm>
              <a:prstGeom prst="rect">
                <a:avLst/>
              </a:prstGeom>
            </p:spPr>
          </p:pic>
          <p:pic>
            <p:nvPicPr>
              <p:cNvPr id="44" name="Graphic 43">
                <a:extLst>
                  <a:ext uri="{FF2B5EF4-FFF2-40B4-BE49-F238E27FC236}">
                    <a16:creationId xmlns:a16="http://schemas.microsoft.com/office/drawing/2014/main" id="{CF5E94B6-F2DE-4EF1-8BA1-410B16BA418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12149" y="3036542"/>
                <a:ext cx="716400" cy="716400"/>
              </a:xfrm>
              <a:prstGeom prst="rect">
                <a:avLst/>
              </a:prstGeom>
            </p:spPr>
          </p:pic>
          <p:pic>
            <p:nvPicPr>
              <p:cNvPr id="46" name="Graphic 45">
                <a:extLst>
                  <a:ext uri="{FF2B5EF4-FFF2-40B4-BE49-F238E27FC236}">
                    <a16:creationId xmlns:a16="http://schemas.microsoft.com/office/drawing/2014/main" id="{55F1F1CD-A5A1-4976-A89F-5866367A8BC3}"/>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431" y="5295839"/>
                <a:ext cx="716400" cy="716400"/>
              </a:xfrm>
              <a:prstGeom prst="rect">
                <a:avLst/>
              </a:prstGeom>
            </p:spPr>
          </p:pic>
          <p:pic>
            <p:nvPicPr>
              <p:cNvPr id="48" name="Graphic 47">
                <a:extLst>
                  <a:ext uri="{FF2B5EF4-FFF2-40B4-BE49-F238E27FC236}">
                    <a16:creationId xmlns:a16="http://schemas.microsoft.com/office/drawing/2014/main" id="{0A76C8FC-4A8D-4557-878E-5087297DD804}"/>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48874" y="5641562"/>
                <a:ext cx="716400" cy="716400"/>
              </a:xfrm>
              <a:prstGeom prst="rect">
                <a:avLst/>
              </a:prstGeom>
            </p:spPr>
          </p:pic>
          <p:pic>
            <p:nvPicPr>
              <p:cNvPr id="42" name="Graphic 41">
                <a:extLst>
                  <a:ext uri="{FF2B5EF4-FFF2-40B4-BE49-F238E27FC236}">
                    <a16:creationId xmlns:a16="http://schemas.microsoft.com/office/drawing/2014/main" id="{686BC1DB-D0CD-4597-ABAC-EAD85F262C26}"/>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46298" y="-532161"/>
                <a:ext cx="2019765" cy="2019765"/>
              </a:xfrm>
              <a:prstGeom prst="rect">
                <a:avLst/>
              </a:prstGeom>
            </p:spPr>
          </p:pic>
          <p:sp>
            <p:nvSpPr>
              <p:cNvPr id="59" name="Rectangle 58">
                <a:extLst>
                  <a:ext uri="{FF2B5EF4-FFF2-40B4-BE49-F238E27FC236}">
                    <a16:creationId xmlns:a16="http://schemas.microsoft.com/office/drawing/2014/main" id="{A408E210-9AA8-4BBA-B87B-7EF6618E48B4}"/>
                  </a:ext>
                </a:extLst>
              </p:cNvPr>
              <p:cNvSpPr/>
              <p:nvPr userDrawn="1"/>
            </p:nvSpPr>
            <p:spPr>
              <a:xfrm>
                <a:off x="11420475" y="575112"/>
                <a:ext cx="57150" cy="107074"/>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B376C1B9-67FF-45D6-A00B-B38EA17FF812}"/>
              </a:ext>
            </a:extLst>
          </p:cNvPr>
          <p:cNvGrpSpPr/>
          <p:nvPr userDrawn="1"/>
        </p:nvGrpSpPr>
        <p:grpSpPr>
          <a:xfrm>
            <a:off x="4854337" y="5354469"/>
            <a:ext cx="2426400" cy="2425474"/>
            <a:chOff x="4291840" y="4791638"/>
            <a:chExt cx="3549031" cy="3551136"/>
          </a:xfrm>
        </p:grpSpPr>
        <p:pic>
          <p:nvPicPr>
            <p:cNvPr id="36" name="Graphic 35">
              <a:extLst>
                <a:ext uri="{FF2B5EF4-FFF2-40B4-BE49-F238E27FC236}">
                  <a16:creationId xmlns:a16="http://schemas.microsoft.com/office/drawing/2014/main" id="{277BC378-B53A-4B2A-8C58-58B02567A76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1634" y="4823537"/>
              <a:ext cx="3519237" cy="3519237"/>
            </a:xfrm>
            <a:prstGeom prst="rect">
              <a:avLst/>
            </a:prstGeom>
          </p:spPr>
        </p:pic>
        <p:pic>
          <p:nvPicPr>
            <p:cNvPr id="37" name="Graphic 36">
              <a:extLst>
                <a:ext uri="{FF2B5EF4-FFF2-40B4-BE49-F238E27FC236}">
                  <a16:creationId xmlns:a16="http://schemas.microsoft.com/office/drawing/2014/main" id="{63B69C0C-EDE1-4C64-ABC7-F89207B4643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026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52" name="Graphic 51">
            <a:extLst>
              <a:ext uri="{FF2B5EF4-FFF2-40B4-BE49-F238E27FC236}">
                <a16:creationId xmlns:a16="http://schemas.microsoft.com/office/drawing/2014/main" id="{626D7704-0272-4CBD-A7A5-E0AE704592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844" y="3604657"/>
            <a:ext cx="2957137" cy="2957137"/>
          </a:xfrm>
          <a:prstGeom prst="rect">
            <a:avLst/>
          </a:prstGeom>
        </p:spPr>
      </p:pic>
      <p:pic>
        <p:nvPicPr>
          <p:cNvPr id="60" name="Graphic 59">
            <a:extLst>
              <a:ext uri="{FF2B5EF4-FFF2-40B4-BE49-F238E27FC236}">
                <a16:creationId xmlns:a16="http://schemas.microsoft.com/office/drawing/2014/main" id="{D98EC28D-B468-455D-9879-F56355A4EB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7418" y="5298710"/>
            <a:ext cx="2019765" cy="2019765"/>
          </a:xfrm>
          <a:prstGeom prst="rect">
            <a:avLst/>
          </a:prstGeom>
        </p:spPr>
      </p:pic>
      <p:pic>
        <p:nvPicPr>
          <p:cNvPr id="17" name="Graphic 16">
            <a:extLst>
              <a:ext uri="{FF2B5EF4-FFF2-40B4-BE49-F238E27FC236}">
                <a16:creationId xmlns:a16="http://schemas.microsoft.com/office/drawing/2014/main" id="{4136B5DD-514D-4D23-8930-9F48FB92EB1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7821" y="1945975"/>
            <a:ext cx="591427" cy="591427"/>
          </a:xfrm>
          <a:prstGeom prst="rect">
            <a:avLst/>
          </a:prstGeom>
        </p:spPr>
      </p:pic>
      <p:pic>
        <p:nvPicPr>
          <p:cNvPr id="27" name="Graphic 26">
            <a:extLst>
              <a:ext uri="{FF2B5EF4-FFF2-40B4-BE49-F238E27FC236}">
                <a16:creationId xmlns:a16="http://schemas.microsoft.com/office/drawing/2014/main" id="{69D0139F-2EA3-4F69-9DA7-527C6B104998}"/>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1504" y="3443229"/>
            <a:ext cx="2688307" cy="2688307"/>
          </a:xfrm>
          <a:prstGeom prst="rect">
            <a:avLst/>
          </a:prstGeom>
        </p:spPr>
      </p:pic>
      <p:pic>
        <p:nvPicPr>
          <p:cNvPr id="29" name="Graphic 28">
            <a:extLst>
              <a:ext uri="{FF2B5EF4-FFF2-40B4-BE49-F238E27FC236}">
                <a16:creationId xmlns:a16="http://schemas.microsoft.com/office/drawing/2014/main" id="{18121A33-99ED-4658-9304-6834B690E6D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9232" y="1621024"/>
            <a:ext cx="3252852" cy="3252851"/>
          </a:xfrm>
          <a:prstGeom prst="rect">
            <a:avLst/>
          </a:prstGeom>
        </p:spPr>
      </p:pic>
      <p:pic>
        <p:nvPicPr>
          <p:cNvPr id="30" name="Graphic 29">
            <a:extLst>
              <a:ext uri="{FF2B5EF4-FFF2-40B4-BE49-F238E27FC236}">
                <a16:creationId xmlns:a16="http://schemas.microsoft.com/office/drawing/2014/main" id="{90CB5C91-55B7-4F29-9479-4F4C251600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945" y="1921598"/>
            <a:ext cx="591427" cy="591427"/>
          </a:xfrm>
          <a:prstGeom prst="rect">
            <a:avLst/>
          </a:prstGeom>
        </p:spPr>
      </p:pic>
      <p:pic>
        <p:nvPicPr>
          <p:cNvPr id="35" name="Graphic 34">
            <a:extLst>
              <a:ext uri="{FF2B5EF4-FFF2-40B4-BE49-F238E27FC236}">
                <a16:creationId xmlns:a16="http://schemas.microsoft.com/office/drawing/2014/main" id="{B0225602-FDA2-4E27-BEF7-70041D42B2E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22596" y="3670276"/>
            <a:ext cx="591427" cy="591427"/>
          </a:xfrm>
          <a:prstGeom prst="rect">
            <a:avLst/>
          </a:prstGeom>
        </p:spPr>
      </p:pic>
      <p:pic>
        <p:nvPicPr>
          <p:cNvPr id="36" name="Graphic 35">
            <a:extLst>
              <a:ext uri="{FF2B5EF4-FFF2-40B4-BE49-F238E27FC236}">
                <a16:creationId xmlns:a16="http://schemas.microsoft.com/office/drawing/2014/main" id="{3545582B-E09F-483D-9BA4-02CAE2E8E24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51805" y="5534924"/>
            <a:ext cx="591427" cy="591427"/>
          </a:xfrm>
          <a:prstGeom prst="rect">
            <a:avLst/>
          </a:prstGeom>
        </p:spPr>
      </p:pic>
      <p:pic>
        <p:nvPicPr>
          <p:cNvPr id="37" name="Graphic 36">
            <a:extLst>
              <a:ext uri="{FF2B5EF4-FFF2-40B4-BE49-F238E27FC236}">
                <a16:creationId xmlns:a16="http://schemas.microsoft.com/office/drawing/2014/main" id="{CDF4A218-5CB9-4651-AA6A-F338A80F6F6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51366" y="5830637"/>
            <a:ext cx="591427" cy="591427"/>
          </a:xfrm>
          <a:prstGeom prst="rect">
            <a:avLst/>
          </a:prstGeom>
        </p:spPr>
      </p:pic>
      <p:pic>
        <p:nvPicPr>
          <p:cNvPr id="51" name="Graphic 50">
            <a:extLst>
              <a:ext uri="{FF2B5EF4-FFF2-40B4-BE49-F238E27FC236}">
                <a16:creationId xmlns:a16="http://schemas.microsoft.com/office/drawing/2014/main" id="{4B5976B0-6086-4C3E-AD93-BB367D910E0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8558" y="1054647"/>
            <a:ext cx="2957137" cy="2957137"/>
          </a:xfrm>
          <a:prstGeom prst="rect">
            <a:avLst/>
          </a:prstGeom>
        </p:spPr>
      </p:pic>
      <p:pic>
        <p:nvPicPr>
          <p:cNvPr id="64" name="Graphic 63">
            <a:extLst>
              <a:ext uri="{FF2B5EF4-FFF2-40B4-BE49-F238E27FC236}">
                <a16:creationId xmlns:a16="http://schemas.microsoft.com/office/drawing/2014/main" id="{3C3B8E62-03B4-48F9-A278-8C1C6A1C83C3}"/>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86097" y="715853"/>
            <a:ext cx="1669091" cy="1669091"/>
          </a:xfrm>
          <a:prstGeom prst="rect">
            <a:avLst/>
          </a:prstGeom>
        </p:spPr>
      </p:pic>
      <p:sp>
        <p:nvSpPr>
          <p:cNvPr id="66" name="Rectangle 65">
            <a:extLst>
              <a:ext uri="{FF2B5EF4-FFF2-40B4-BE49-F238E27FC236}">
                <a16:creationId xmlns:a16="http://schemas.microsoft.com/office/drawing/2014/main" id="{140963FA-489B-43A9-8966-4769AE8ADAC1}"/>
              </a:ext>
            </a:extLst>
          </p:cNvPr>
          <p:cNvSpPr/>
          <p:nvPr userDrawn="1"/>
        </p:nvSpPr>
        <p:spPr>
          <a:xfrm>
            <a:off x="11633584" y="1635669"/>
            <a:ext cx="47231" cy="8849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86CD5FC-6776-4D7D-9452-8514D9D6E1B6}"/>
              </a:ext>
            </a:extLst>
          </p:cNvPr>
          <p:cNvGrpSpPr/>
          <p:nvPr userDrawn="1"/>
        </p:nvGrpSpPr>
        <p:grpSpPr>
          <a:xfrm>
            <a:off x="4857970" y="5356850"/>
            <a:ext cx="2426400" cy="2426400"/>
            <a:chOff x="4291840" y="4791638"/>
            <a:chExt cx="3559016" cy="3561121"/>
          </a:xfrm>
        </p:grpSpPr>
        <p:pic>
          <p:nvPicPr>
            <p:cNvPr id="32" name="Graphic 31">
              <a:extLst>
                <a:ext uri="{FF2B5EF4-FFF2-40B4-BE49-F238E27FC236}">
                  <a16:creationId xmlns:a16="http://schemas.microsoft.com/office/drawing/2014/main" id="{359B9EC6-EE41-4DEC-8089-6DFB6F42A8C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31619" y="4833522"/>
              <a:ext cx="3519237" cy="3519237"/>
            </a:xfrm>
            <a:prstGeom prst="rect">
              <a:avLst/>
            </a:prstGeom>
          </p:spPr>
        </p:pic>
        <p:pic>
          <p:nvPicPr>
            <p:cNvPr id="33" name="Graphic 32">
              <a:extLst>
                <a:ext uri="{FF2B5EF4-FFF2-40B4-BE49-F238E27FC236}">
                  <a16:creationId xmlns:a16="http://schemas.microsoft.com/office/drawing/2014/main" id="{BAFEED0C-F89A-41E7-B6CB-A3A30B4E0B39}"/>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1685680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5D1A2-A821-4388-9417-D8FBD4533F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AE70BCD-954E-4FC3-8BE5-61B1CAB15C17}"/>
              </a:ext>
            </a:extLst>
          </p:cNvPr>
          <p:cNvSpPr>
            <a:spLocks noGrp="1"/>
          </p:cNvSpPr>
          <p:nvPr>
            <p:ph type="body" idx="1"/>
          </p:nvPr>
        </p:nvSpPr>
        <p:spPr>
          <a:xfrm>
            <a:off x="838200" y="1825625"/>
            <a:ext cx="10515600" cy="4351338"/>
          </a:xfrm>
          <a:prstGeom prst="rect">
            <a:avLst/>
          </a:prstGeom>
        </p:spPr>
        <p:txBody>
          <a:bodyPr vert="horz" wrap="square"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F862B007-2E7C-4947-99F0-0E8E2E9F5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dirty="0"/>
          </a:p>
        </p:txBody>
      </p:sp>
      <p:sp>
        <p:nvSpPr>
          <p:cNvPr id="5" name="Footer Placeholder 4">
            <a:extLst>
              <a:ext uri="{FF2B5EF4-FFF2-40B4-BE49-F238E27FC236}">
                <a16:creationId xmlns:a16="http://schemas.microsoft.com/office/drawing/2014/main" id="{A4B5EEF1-8149-411F-95CA-09881D753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a:extLst>
              <a:ext uri="{FF2B5EF4-FFF2-40B4-BE49-F238E27FC236}">
                <a16:creationId xmlns:a16="http://schemas.microsoft.com/office/drawing/2014/main" id="{CEFD0EA4-276B-4BFE-A75D-C0605D4708BF}"/>
              </a:ext>
            </a:extLst>
          </p:cNvPr>
          <p:cNvSpPr>
            <a:spLocks noGrp="1"/>
          </p:cNvSpPr>
          <p:nvPr>
            <p:ph type="sldNum" sz="quarter" idx="4"/>
          </p:nvPr>
        </p:nvSpPr>
        <p:spPr>
          <a:xfrm>
            <a:off x="8610600" y="6356350"/>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5D1CA2A3-E136-4111-AE75-74FFD3CDDD2E}" type="slidenum">
              <a:rPr lang="fr-FR" smtClean="0"/>
              <a:t>‹Nr.›</a:t>
            </a:fld>
            <a:endParaRPr lang="fr-FR"/>
          </a:p>
        </p:txBody>
      </p:sp>
    </p:spTree>
    <p:extLst>
      <p:ext uri="{BB962C8B-B14F-4D97-AF65-F5344CB8AC3E}">
        <p14:creationId xmlns:p14="http://schemas.microsoft.com/office/powerpoint/2010/main" val="4004946165"/>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7" r:id="rId3"/>
    <p:sldLayoutId id="2147483682" r:id="rId4"/>
    <p:sldLayoutId id="2147483669" r:id="rId5"/>
    <p:sldLayoutId id="2147483662" r:id="rId6"/>
    <p:sldLayoutId id="2147483681" r:id="rId7"/>
    <p:sldLayoutId id="2147483666" r:id="rId8"/>
    <p:sldLayoutId id="2147483660" r:id="rId9"/>
    <p:sldLayoutId id="2147483680" r:id="rId10"/>
    <p:sldLayoutId id="2147483652" r:id="rId11"/>
    <p:sldLayoutId id="2147483663" r:id="rId12"/>
    <p:sldLayoutId id="2147483650" r:id="rId13"/>
    <p:sldLayoutId id="2147483678" r:id="rId14"/>
    <p:sldLayoutId id="2147483679" r:id="rId15"/>
    <p:sldLayoutId id="2147483661" r:id="rId16"/>
    <p:sldLayoutId id="2147483672" r:id="rId17"/>
    <p:sldLayoutId id="2147483673" r:id="rId18"/>
    <p:sldLayoutId id="2147483667" r:id="rId19"/>
    <p:sldLayoutId id="2147483675" r:id="rId20"/>
    <p:sldLayoutId id="2147483676" r:id="rId21"/>
    <p:sldLayoutId id="2147483674"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IBM Plex Mono" panose="020B0604020202020204" pitchFamily="49"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zenon.network/"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1.wdp"/><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zenon.network/orbital-program-protocol-level-liquidity-2f9567830105" TargetMode="External"/><Relationship Id="rId2" Type="http://schemas.openxmlformats.org/officeDocument/2006/relationships/hyperlink" Target="https://medium.com/@zenon.network/hyperspace-x-accelerator-z-towards-a-dao-of-daos-38dfad496365" TargetMode="External"/><Relationship Id="rId1" Type="http://schemas.openxmlformats.org/officeDocument/2006/relationships/slideLayout" Target="../slideLayouts/slideLayout14.xml"/><Relationship Id="rId5" Type="http://schemas.openxmlformats.org/officeDocument/2006/relationships/chart" Target="../charts/chart1.xml"/><Relationship Id="rId4" Type="http://schemas.openxmlformats.org/officeDocument/2006/relationships/hyperlink" Target="https://medium.com/@zenon.network/zenon-fabric-paving-the-way-for-mass-scale-adoption-12f0ecd5411a"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orgs/Big-Inches-Club-House/discussions/5"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forum.zenon.org/t/zip-deeznnutz-0001-final/991"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4.png"/><Relationship Id="rId5" Type="http://schemas.microsoft.com/office/2007/relationships/hdphoto" Target="../media/hdphoto5.wdp"/><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2.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microsoft.com/office/2007/relationships/hdphoto" Target="../media/hdphoto7.wdp"/><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71.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1.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microsoft.com/office/2007/relationships/hdphoto" Target="../media/hdphoto8.wdp"/><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1.xml"/><Relationship Id="rId18" Type="http://schemas.openxmlformats.org/officeDocument/2006/relationships/slide" Target="slide28.xml"/><Relationship Id="rId3" Type="http://schemas.openxmlformats.org/officeDocument/2006/relationships/slide" Target="slide5.xml"/><Relationship Id="rId21" Type="http://schemas.openxmlformats.org/officeDocument/2006/relationships/slide" Target="slide32.xml"/><Relationship Id="rId7" Type="http://schemas.openxmlformats.org/officeDocument/2006/relationships/slide" Target="slide12.xml"/><Relationship Id="rId12" Type="http://schemas.openxmlformats.org/officeDocument/2006/relationships/slide" Target="slide20.xml"/><Relationship Id="rId17" Type="http://schemas.openxmlformats.org/officeDocument/2006/relationships/slide" Target="slide27.xml"/><Relationship Id="rId2" Type="http://schemas.openxmlformats.org/officeDocument/2006/relationships/slide" Target="slide4.xml"/><Relationship Id="rId16" Type="http://schemas.openxmlformats.org/officeDocument/2006/relationships/slide" Target="slide26.xml"/><Relationship Id="rId20" Type="http://schemas.openxmlformats.org/officeDocument/2006/relationships/slide" Target="slide31.xml"/><Relationship Id="rId1" Type="http://schemas.openxmlformats.org/officeDocument/2006/relationships/slideLayout" Target="../slideLayouts/slideLayout16.xml"/><Relationship Id="rId6" Type="http://schemas.openxmlformats.org/officeDocument/2006/relationships/slide" Target="slide11.xml"/><Relationship Id="rId11" Type="http://schemas.openxmlformats.org/officeDocument/2006/relationships/slide" Target="slide19.xml"/><Relationship Id="rId5" Type="http://schemas.openxmlformats.org/officeDocument/2006/relationships/slide" Target="slide8.xml"/><Relationship Id="rId15" Type="http://schemas.openxmlformats.org/officeDocument/2006/relationships/slide" Target="slide24.xml"/><Relationship Id="rId10" Type="http://schemas.openxmlformats.org/officeDocument/2006/relationships/slide" Target="slide18.xml"/><Relationship Id="rId19" Type="http://schemas.openxmlformats.org/officeDocument/2006/relationships/slide" Target="slide29.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2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2.png"/><Relationship Id="rId1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hyperlink" Target="https://zenon.tools/overview" TargetMode="External"/><Relationship Id="rId16" Type="http://schemas.openxmlformats.org/officeDocument/2006/relationships/image" Target="../media/image104.png"/><Relationship Id="rId20" Type="http://schemas.openxmlformats.org/officeDocument/2006/relationships/image" Target="../media/image108.svg"/><Relationship Id="rId1" Type="http://schemas.openxmlformats.org/officeDocument/2006/relationships/slideLayout" Target="../slideLayouts/slideLayout14.xml"/><Relationship Id="rId6" Type="http://schemas.openxmlformats.org/officeDocument/2006/relationships/image" Target="../media/image98.png"/><Relationship Id="rId11" Type="http://schemas.openxmlformats.org/officeDocument/2006/relationships/hyperlink" Target="https://zenon.tools/accelerator" TargetMode="External"/><Relationship Id="rId5" Type="http://schemas.openxmlformats.org/officeDocument/2006/relationships/image" Target="../media/image97.png"/><Relationship Id="rId15" Type="http://schemas.openxmlformats.org/officeDocument/2006/relationships/hyperlink" Target="https://github.com/DexterLabZ/syrius-extension" TargetMode="External"/><Relationship Id="rId10" Type="http://schemas.openxmlformats.org/officeDocument/2006/relationships/hyperlink" Target="https://forum.zenon.org/t/zenon-sdk-status/414" TargetMode="External"/><Relationship Id="rId19" Type="http://schemas.openxmlformats.org/officeDocument/2006/relationships/image" Target="../media/image107.png"/><Relationship Id="rId4" Type="http://schemas.openxmlformats.org/officeDocument/2006/relationships/hyperlink" Target="https://www.figma.com/file/BmmfUT2DOiLzweeMfcLCse/App?node-id=0%3A1" TargetMode="External"/><Relationship Id="rId9" Type="http://schemas.openxmlformats.org/officeDocument/2006/relationships/hyperlink" Target="https://forum.zenon.org/t/welcome-to-the-multiverse-bridging-the-zenon-ecosystem/932" TargetMode="External"/><Relationship Id="rId1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medium.com/@zenon.network/hyperspace-x-accelerator-z-towards-a-dao-of-daos-38dfad496365" TargetMode="Externa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t.me/znnotc" TargetMode="External"/><Relationship Id="rId7" Type="http://schemas.openxmlformats.org/officeDocument/2006/relationships/hyperlink" Target="https://t.me/zenonnetwork" TargetMode="External"/><Relationship Id="rId2" Type="http://schemas.openxmlformats.org/officeDocument/2006/relationships/hyperlink" Target="https://medium.com/@Zyler9985/how-to-buy-znn-using-pancakeswap-ece02adbe80a" TargetMode="External"/><Relationship Id="rId1" Type="http://schemas.openxmlformats.org/officeDocument/2006/relationships/slideLayout" Target="../slideLayouts/slideLayout14.xml"/><Relationship Id="rId6" Type="http://schemas.openxmlformats.org/officeDocument/2006/relationships/hyperlink" Target="https://medium.com/@Zyler9985/zenon-network-how-to-apply-for-a-funding-grant-e977b7efce0d" TargetMode="External"/><Relationship Id="rId5" Type="http://schemas.openxmlformats.org/officeDocument/2006/relationships/hyperlink" Target="https://medium.com/@zenon.network/wrapped-znn-wznn-liquidity-program-2b50fd0e4758" TargetMode="External"/><Relationship Id="rId4" Type="http://schemas.openxmlformats.org/officeDocument/2006/relationships/hyperlink" Target="https://zenon.network/#download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blockchair.com/bitcoin/transaction/911dcb7435932f64215f8de4058186aef9bfd4356978c95830e77a38b948408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georgezgeorgez" TargetMode="External"/><Relationship Id="rId2" Type="http://schemas.openxmlformats.org/officeDocument/2006/relationships/hyperlink" Target="https://twitter.com/ZNNAYIID" TargetMode="Externa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hyperlink" Target="https://twitter.com/cryptocheshire" TargetMode="External"/><Relationship Id="rId4" Type="http://schemas.openxmlformats.org/officeDocument/2006/relationships/hyperlink" Target="https://twitter.com/0x363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Rectangle 1">
            <a:hlinkClick r:id="rId2"/>
            <a:extLst>
              <a:ext uri="{FF2B5EF4-FFF2-40B4-BE49-F238E27FC236}">
                <a16:creationId xmlns:a16="http://schemas.microsoft.com/office/drawing/2014/main" id="{8CAC9CEE-8E33-4591-A46D-D50520AB1432}"/>
              </a:ext>
            </a:extLst>
          </p:cNvPr>
          <p:cNvSpPr/>
          <p:nvPr/>
        </p:nvSpPr>
        <p:spPr>
          <a:xfrm>
            <a:off x="3316280" y="2056347"/>
            <a:ext cx="5326275" cy="3101375"/>
          </a:xfrm>
          <a:prstGeom prst="rect">
            <a:avLst/>
          </a:prstGeom>
          <a:solidFill>
            <a:srgbClr val="4472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922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4457479-AC65-48F7-A47C-FBB394E081ED}"/>
              </a:ext>
            </a:extLst>
          </p:cNvPr>
          <p:cNvSpPr/>
          <p:nvPr/>
        </p:nvSpPr>
        <p:spPr>
          <a:xfrm>
            <a:off x="4857749" y="6341804"/>
            <a:ext cx="814951" cy="3796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F4EFBE-CA66-45B9-B597-54AB0687FDF5}"/>
              </a:ext>
            </a:extLst>
          </p:cNvPr>
          <p:cNvCxnSpPr>
            <a:cxnSpLocks/>
          </p:cNvCxnSpPr>
          <p:nvPr/>
        </p:nvCxnSpPr>
        <p:spPr>
          <a:xfrm>
            <a:off x="831850" y="628650"/>
            <a:ext cx="10521950" cy="0"/>
          </a:xfrm>
          <a:prstGeom prst="line">
            <a:avLst/>
          </a:prstGeom>
          <a:ln w="25400">
            <a:solidFill>
              <a:srgbClr val="D534E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10</a:t>
            </a:fld>
            <a:endParaRPr lang="fr-FR" dirty="0"/>
          </a:p>
        </p:txBody>
      </p:sp>
      <p:sp>
        <p:nvSpPr>
          <p:cNvPr id="10" name="Text Placeholder 9">
            <a:extLst>
              <a:ext uri="{FF2B5EF4-FFF2-40B4-BE49-F238E27FC236}">
                <a16:creationId xmlns:a16="http://schemas.microsoft.com/office/drawing/2014/main" id="{4440BA60-58C6-4662-8C5C-07AEE516E53E}"/>
              </a:ext>
            </a:extLst>
          </p:cNvPr>
          <p:cNvSpPr>
            <a:spLocks noGrp="1"/>
          </p:cNvSpPr>
          <p:nvPr>
            <p:ph type="body" idx="13"/>
          </p:nvPr>
        </p:nvSpPr>
        <p:spPr/>
        <p:txBody>
          <a:bodyPr/>
          <a:lstStyle/>
          <a:p>
            <a:r>
              <a:rPr lang="en-US" dirty="0">
                <a:solidFill>
                  <a:srgbClr val="D534E2"/>
                </a:solidFill>
              </a:rPr>
              <a:t>&gt;dual coin economy - zts</a:t>
            </a:r>
          </a:p>
        </p:txBody>
      </p:sp>
      <p:sp>
        <p:nvSpPr>
          <p:cNvPr id="45" name="Title 25">
            <a:extLst>
              <a:ext uri="{FF2B5EF4-FFF2-40B4-BE49-F238E27FC236}">
                <a16:creationId xmlns:a16="http://schemas.microsoft.com/office/drawing/2014/main" id="{55083AC7-2E51-48B8-A2A1-F903E83B3189}"/>
              </a:ext>
            </a:extLst>
          </p:cNvPr>
          <p:cNvSpPr txBox="1">
            <a:spLocks/>
          </p:cNvSpPr>
          <p:nvPr/>
        </p:nvSpPr>
        <p:spPr>
          <a:xfrm>
            <a:off x="4234981" y="3860952"/>
            <a:ext cx="7112469" cy="2480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endParaRPr lang="en-US" dirty="0"/>
          </a:p>
        </p:txBody>
      </p:sp>
      <p:pic>
        <p:nvPicPr>
          <p:cNvPr id="11" name="Picture 10">
            <a:extLst>
              <a:ext uri="{FF2B5EF4-FFF2-40B4-BE49-F238E27FC236}">
                <a16:creationId xmlns:a16="http://schemas.microsoft.com/office/drawing/2014/main" id="{7A74AA28-A3B0-4909-B637-7B37527E6F0D}"/>
              </a:ext>
            </a:extLst>
          </p:cNvPr>
          <p:cNvPicPr>
            <a:picLocks noChangeAspect="1"/>
          </p:cNvPicPr>
          <p:nvPr/>
        </p:nvPicPr>
        <p:blipFill rotWithShape="1">
          <a:blip r:embed="rId3"/>
          <a:srcRect b="1991"/>
          <a:stretch/>
        </p:blipFill>
        <p:spPr>
          <a:xfrm>
            <a:off x="5191432" y="0"/>
            <a:ext cx="7000568" cy="6861205"/>
          </a:xfrm>
          <a:prstGeom prst="parallelogram">
            <a:avLst/>
          </a:prstGeom>
        </p:spPr>
      </p:pic>
      <p:sp>
        <p:nvSpPr>
          <p:cNvPr id="19" name="Content Placeholder 65">
            <a:extLst>
              <a:ext uri="{FF2B5EF4-FFF2-40B4-BE49-F238E27FC236}">
                <a16:creationId xmlns:a16="http://schemas.microsoft.com/office/drawing/2014/main" id="{B0FAD040-3F73-401F-B3C3-271EC0C66624}"/>
              </a:ext>
            </a:extLst>
          </p:cNvPr>
          <p:cNvSpPr txBox="1">
            <a:spLocks/>
          </p:cNvSpPr>
          <p:nvPr/>
        </p:nvSpPr>
        <p:spPr>
          <a:xfrm>
            <a:off x="832090" y="2134620"/>
            <a:ext cx="3639600" cy="4207184"/>
          </a:xfrm>
          <a:prstGeom prst="rect">
            <a:avLst/>
          </a:prstGeom>
        </p:spPr>
        <p:txBody>
          <a:bodyPr vert="horz" wrap="square" lIns="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Aft>
                <a:spcPts val="1200"/>
              </a:spcAft>
              <a:buNone/>
            </a:pPr>
            <a:r>
              <a:rPr lang="en-US" sz="1200" dirty="0">
                <a:solidFill>
                  <a:srgbClr val="D534E2"/>
                </a:solidFill>
                <a:latin typeface="IBM Plex Mono" panose="020B0509050203000203" pitchFamily="49" charset="0"/>
              </a:rPr>
              <a:t>Programmable token standard for any asset on Zenon NoM.</a:t>
            </a:r>
          </a:p>
          <a:p>
            <a:pPr marL="0" indent="0" algn="just">
              <a:lnSpc>
                <a:spcPct val="100000"/>
              </a:lnSpc>
              <a:spcAft>
                <a:spcPts val="1200"/>
              </a:spcAft>
              <a:buNone/>
            </a:pPr>
            <a:r>
              <a:rPr lang="en-US" sz="1200" dirty="0">
                <a:solidFill>
                  <a:srgbClr val="D534E2"/>
                </a:solidFill>
                <a:latin typeface="IBM Plex Mono" panose="020B0509050203000203" pitchFamily="49" charset="0"/>
              </a:rPr>
              <a:t>ZNN and QSR are both ZTS.</a:t>
            </a:r>
          </a:p>
          <a:p>
            <a:pPr marL="0" indent="0" algn="just">
              <a:lnSpc>
                <a:spcPct val="100000"/>
              </a:lnSpc>
              <a:spcAft>
                <a:spcPts val="600"/>
              </a:spcAft>
              <a:buNone/>
            </a:pPr>
            <a:r>
              <a:rPr lang="en-US" sz="1200" dirty="0">
                <a:solidFill>
                  <a:srgbClr val="D534E2"/>
                </a:solidFill>
                <a:latin typeface="IBM Plex Mono" panose="020B0509050203000203" pitchFamily="49" charset="0"/>
              </a:rPr>
              <a:t>Can have different properties, e.g. </a:t>
            </a:r>
          </a:p>
          <a:p>
            <a:pPr algn="just">
              <a:lnSpc>
                <a:spcPct val="100000"/>
              </a:lnSpc>
              <a:spcBef>
                <a:spcPts val="0"/>
              </a:spcBef>
            </a:pPr>
            <a:r>
              <a:rPr lang="en-US" sz="1200" dirty="0">
                <a:solidFill>
                  <a:srgbClr val="D534E2"/>
                </a:solidFill>
                <a:latin typeface="IBM Plex Mono" panose="020B0509050203000203" pitchFamily="49" charset="0"/>
              </a:rPr>
              <a:t>fungible / non-fungible</a:t>
            </a:r>
          </a:p>
          <a:p>
            <a:pPr algn="just">
              <a:lnSpc>
                <a:spcPct val="100000"/>
              </a:lnSpc>
              <a:spcBef>
                <a:spcPts val="0"/>
              </a:spcBef>
            </a:pPr>
            <a:r>
              <a:rPr lang="en-US" sz="1200" dirty="0">
                <a:solidFill>
                  <a:srgbClr val="D534E2"/>
                </a:solidFill>
                <a:latin typeface="IBM Plex Mono" panose="020B0509050203000203" pitchFamily="49" charset="0"/>
              </a:rPr>
              <a:t>burnable / mintable</a:t>
            </a:r>
          </a:p>
          <a:p>
            <a:pPr algn="just">
              <a:lnSpc>
                <a:spcPct val="100000"/>
              </a:lnSpc>
              <a:spcBef>
                <a:spcPts val="0"/>
              </a:spcBef>
              <a:spcAft>
                <a:spcPts val="1200"/>
              </a:spcAft>
            </a:pPr>
            <a:r>
              <a:rPr lang="en-US" sz="1200" dirty="0">
                <a:solidFill>
                  <a:srgbClr val="D534E2"/>
                </a:solidFill>
                <a:latin typeface="IBM Plex Mono" panose="020B0509050203000203" pitchFamily="49" charset="0"/>
              </a:rPr>
              <a:t>utility / non-utility</a:t>
            </a:r>
          </a:p>
          <a:p>
            <a:pPr marL="0" indent="0" algn="just">
              <a:lnSpc>
                <a:spcPct val="100000"/>
              </a:lnSpc>
              <a:spcAft>
                <a:spcPts val="1200"/>
              </a:spcAft>
              <a:buNone/>
            </a:pPr>
            <a:r>
              <a:rPr lang="en-US" sz="1200" dirty="0">
                <a:solidFill>
                  <a:srgbClr val="D534E2"/>
                </a:solidFill>
                <a:latin typeface="IBM Plex Mono" panose="020B0509050203000203" pitchFamily="49" charset="0"/>
              </a:rPr>
              <a:t>Can be created in SYRIUS, the open source Zenon NoM wallet.</a:t>
            </a:r>
          </a:p>
          <a:p>
            <a:pPr marL="0" indent="0" algn="just">
              <a:lnSpc>
                <a:spcPct val="100000"/>
              </a:lnSpc>
              <a:spcAft>
                <a:spcPts val="1200"/>
              </a:spcAft>
              <a:buNone/>
            </a:pPr>
            <a:r>
              <a:rPr lang="en-US" sz="1200" dirty="0">
                <a:solidFill>
                  <a:srgbClr val="D534E2"/>
                </a:solidFill>
                <a:latin typeface="IBM Plex Mono" panose="020B0509050203000203" pitchFamily="49" charset="0"/>
              </a:rPr>
              <a:t>Can be used for tokenization and trustless, feeless transfer of any asset on NoM.</a:t>
            </a:r>
          </a:p>
          <a:p>
            <a:pPr marL="0" indent="0" algn="just">
              <a:lnSpc>
                <a:spcPct val="100000"/>
              </a:lnSpc>
              <a:spcAft>
                <a:spcPts val="1200"/>
              </a:spcAft>
              <a:buNone/>
            </a:pPr>
            <a:endParaRPr lang="en-US" sz="1200" dirty="0">
              <a:solidFill>
                <a:srgbClr val="D534E2"/>
              </a:solidFill>
              <a:latin typeface="IBM Plex Mono" panose="020B0509050203000203" pitchFamily="49" charset="0"/>
            </a:endParaRPr>
          </a:p>
        </p:txBody>
      </p:sp>
      <p:sp>
        <p:nvSpPr>
          <p:cNvPr id="20" name="Content Placeholder 65">
            <a:extLst>
              <a:ext uri="{FF2B5EF4-FFF2-40B4-BE49-F238E27FC236}">
                <a16:creationId xmlns:a16="http://schemas.microsoft.com/office/drawing/2014/main" id="{99900F77-D0C3-48CC-98A7-4AD30449F83C}"/>
              </a:ext>
            </a:extLst>
          </p:cNvPr>
          <p:cNvSpPr txBox="1">
            <a:spLocks/>
          </p:cNvSpPr>
          <p:nvPr/>
        </p:nvSpPr>
        <p:spPr>
          <a:xfrm>
            <a:off x="831850" y="1605298"/>
            <a:ext cx="2424670" cy="267747"/>
          </a:xfrm>
          <a:prstGeom prst="rect">
            <a:avLst/>
          </a:prstGeom>
        </p:spPr>
        <p:txBody>
          <a:bodyPr vert="horz" wrap="square" lIns="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b="1" dirty="0">
                <a:solidFill>
                  <a:srgbClr val="D534E2"/>
                </a:solidFill>
                <a:latin typeface="IBM Plex Mono" panose="020B0509050203000203" pitchFamily="49" charset="0"/>
              </a:rPr>
              <a:t>ZENON TOKEN STANDARD</a:t>
            </a:r>
            <a:endParaRPr lang="en-US" sz="1400" b="1" dirty="0">
              <a:solidFill>
                <a:srgbClr val="D534E2"/>
              </a:solidFill>
              <a:latin typeface="IBM Plex Mono" panose="020B0509050203000203" pitchFamily="49" charset="0"/>
            </a:endParaRPr>
          </a:p>
        </p:txBody>
      </p:sp>
      <p:pic>
        <p:nvPicPr>
          <p:cNvPr id="13" name="Picture 12">
            <a:extLst>
              <a:ext uri="{FF2B5EF4-FFF2-40B4-BE49-F238E27FC236}">
                <a16:creationId xmlns:a16="http://schemas.microsoft.com/office/drawing/2014/main" id="{6DFA4594-9E4B-462E-8076-C1E20F5AD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907323"/>
            <a:ext cx="1051855" cy="753845"/>
          </a:xfrm>
          <a:prstGeom prst="rect">
            <a:avLst/>
          </a:prstGeom>
        </p:spPr>
      </p:pic>
    </p:spTree>
    <p:extLst>
      <p:ext uri="{BB962C8B-B14F-4D97-AF65-F5344CB8AC3E}">
        <p14:creationId xmlns:p14="http://schemas.microsoft.com/office/powerpoint/2010/main" val="351514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FF5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05D930-22F1-4EB7-886D-BD31AFCB38EB}"/>
              </a:ext>
            </a:extLst>
          </p:cNvPr>
          <p:cNvSpPr>
            <a:spLocks noGrp="1"/>
          </p:cNvSpPr>
          <p:nvPr>
            <p:ph type="sldNum" sz="quarter" idx="12"/>
          </p:nvPr>
        </p:nvSpPr>
        <p:spPr/>
        <p:txBody>
          <a:bodyPr/>
          <a:lstStyle/>
          <a:p>
            <a:fld id="{5D1CA2A3-E136-4111-AE75-74FFD3CDDD2E}" type="slidenum">
              <a:rPr lang="fr-FR" smtClean="0"/>
              <a:pPr/>
              <a:t>11</a:t>
            </a:fld>
            <a:endParaRPr lang="fr-FR" dirty="0"/>
          </a:p>
        </p:txBody>
      </p:sp>
      <p:sp>
        <p:nvSpPr>
          <p:cNvPr id="9" name="Text Placeholder 8">
            <a:extLst>
              <a:ext uri="{FF2B5EF4-FFF2-40B4-BE49-F238E27FC236}">
                <a16:creationId xmlns:a16="http://schemas.microsoft.com/office/drawing/2014/main" id="{BB8252FD-BDF9-4279-97C4-2BC97D6B6025}"/>
              </a:ext>
            </a:extLst>
          </p:cNvPr>
          <p:cNvSpPr>
            <a:spLocks noGrp="1"/>
          </p:cNvSpPr>
          <p:nvPr>
            <p:ph type="body" idx="13"/>
          </p:nvPr>
        </p:nvSpPr>
        <p:spPr/>
        <p:txBody>
          <a:bodyPr/>
          <a:lstStyle/>
          <a:p>
            <a:r>
              <a:rPr lang="en-US"/>
              <a:t>&gt;network participants</a:t>
            </a:r>
          </a:p>
        </p:txBody>
      </p:sp>
      <p:sp>
        <p:nvSpPr>
          <p:cNvPr id="11" name="Content Placeholder 3">
            <a:extLst>
              <a:ext uri="{FF2B5EF4-FFF2-40B4-BE49-F238E27FC236}">
                <a16:creationId xmlns:a16="http://schemas.microsoft.com/office/drawing/2014/main" id="{FCF5E037-FBB6-49BC-B455-B5291EFE0E64}"/>
              </a:ext>
            </a:extLst>
          </p:cNvPr>
          <p:cNvSpPr txBox="1">
            <a:spLocks/>
          </p:cNvSpPr>
          <p:nvPr/>
        </p:nvSpPr>
        <p:spPr>
          <a:xfrm>
            <a:off x="1712686" y="2543828"/>
            <a:ext cx="4088039" cy="1312682"/>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Sentinel </a:t>
            </a:r>
            <a:r>
              <a:rPr lang="en-US" sz="1200" b="1" dirty="0"/>
              <a:t>(to be implemented in Phase 1)</a:t>
            </a:r>
            <a:endParaRPr lang="en-US" sz="1600" dirty="0"/>
          </a:p>
          <a:p>
            <a:pPr>
              <a:lnSpc>
                <a:spcPct val="100000"/>
              </a:lnSpc>
            </a:pPr>
            <a:r>
              <a:rPr lang="en-US" sz="1100" dirty="0"/>
              <a:t>Maintain the state of the dual-ledger and add PoW-links for transaction finality, preventing double spends &amp; chain splits</a:t>
            </a:r>
          </a:p>
          <a:p>
            <a:pPr>
              <a:lnSpc>
                <a:spcPct val="100000"/>
              </a:lnSpc>
            </a:pPr>
            <a:r>
              <a:rPr lang="en-US" sz="1100" dirty="0"/>
              <a:t>Scale the network to up to 100k TPS and form a public backbone of full nodes</a:t>
            </a:r>
          </a:p>
          <a:p>
            <a:pPr>
              <a:lnSpc>
                <a:spcPct val="100000"/>
              </a:lnSpc>
            </a:pPr>
            <a:r>
              <a:rPr lang="en-US" sz="1100" dirty="0"/>
              <a:t>Require 5’000 ZNN + 50’000 QSR</a:t>
            </a:r>
          </a:p>
        </p:txBody>
      </p:sp>
      <p:sp>
        <p:nvSpPr>
          <p:cNvPr id="13" name="Content Placeholder 3">
            <a:extLst>
              <a:ext uri="{FF2B5EF4-FFF2-40B4-BE49-F238E27FC236}">
                <a16:creationId xmlns:a16="http://schemas.microsoft.com/office/drawing/2014/main" id="{2BC0532B-E0B2-4932-8BD6-3A7AA3E452BD}"/>
              </a:ext>
            </a:extLst>
          </p:cNvPr>
          <p:cNvSpPr txBox="1">
            <a:spLocks/>
          </p:cNvSpPr>
          <p:nvPr/>
        </p:nvSpPr>
        <p:spPr>
          <a:xfrm>
            <a:off x="1712686" y="4789990"/>
            <a:ext cx="4183315" cy="1312682"/>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Staker</a:t>
            </a:r>
          </a:p>
          <a:p>
            <a:pPr>
              <a:lnSpc>
                <a:spcPct val="100000"/>
              </a:lnSpc>
            </a:pPr>
            <a:r>
              <a:rPr lang="en-US" sz="1100" dirty="0"/>
              <a:t>Secure the network by locking up ZNN to generate QSR</a:t>
            </a:r>
          </a:p>
          <a:p>
            <a:pPr>
              <a:lnSpc>
                <a:spcPct val="100000"/>
              </a:lnSpc>
            </a:pPr>
            <a:r>
              <a:rPr lang="en-US" sz="1100" dirty="0"/>
              <a:t>The longer the lockup period, the higher the QSR reward multiplier</a:t>
            </a:r>
          </a:p>
        </p:txBody>
      </p:sp>
      <p:sp>
        <p:nvSpPr>
          <p:cNvPr id="23" name="Content Placeholder 3">
            <a:extLst>
              <a:ext uri="{FF2B5EF4-FFF2-40B4-BE49-F238E27FC236}">
                <a16:creationId xmlns:a16="http://schemas.microsoft.com/office/drawing/2014/main" id="{CDBB0FE1-E25C-4576-ACA1-5D5AC1C0E4D2}"/>
              </a:ext>
            </a:extLst>
          </p:cNvPr>
          <p:cNvSpPr txBox="1">
            <a:spLocks/>
          </p:cNvSpPr>
          <p:nvPr/>
        </p:nvSpPr>
        <p:spPr>
          <a:xfrm>
            <a:off x="7126514" y="941364"/>
            <a:ext cx="4227286" cy="1312682"/>
          </a:xfrm>
          <a:prstGeom prst="rect">
            <a:avLst/>
          </a:prstGeom>
        </p:spPr>
        <p:txBody>
          <a:bodyPr vert="horz" wrap="square" lIns="91440" tIns="45720" rIns="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Delegator</a:t>
            </a:r>
          </a:p>
          <a:p>
            <a:pPr>
              <a:lnSpc>
                <a:spcPct val="100000"/>
              </a:lnSpc>
            </a:pPr>
            <a:r>
              <a:rPr lang="en-US" sz="1100" dirty="0"/>
              <a:t>Allocate ZNN to Pillars to increase their weight and ability to produce momentums</a:t>
            </a:r>
          </a:p>
          <a:p>
            <a:pPr>
              <a:lnSpc>
                <a:spcPct val="100000"/>
              </a:lnSpc>
            </a:pPr>
            <a:r>
              <a:rPr lang="en-US" sz="1100" dirty="0"/>
              <a:t>Receive a variable share of the Pillar’s momentum &amp; delegation rewards in return</a:t>
            </a:r>
          </a:p>
        </p:txBody>
      </p:sp>
      <p:sp>
        <p:nvSpPr>
          <p:cNvPr id="25" name="Content Placeholder 3">
            <a:extLst>
              <a:ext uri="{FF2B5EF4-FFF2-40B4-BE49-F238E27FC236}">
                <a16:creationId xmlns:a16="http://schemas.microsoft.com/office/drawing/2014/main" id="{461A5E9A-5FD0-45E2-BF1B-90C79BE8BAF7}"/>
              </a:ext>
            </a:extLst>
          </p:cNvPr>
          <p:cNvSpPr txBox="1">
            <a:spLocks/>
          </p:cNvSpPr>
          <p:nvPr/>
        </p:nvSpPr>
        <p:spPr>
          <a:xfrm>
            <a:off x="7126514" y="2543828"/>
            <a:ext cx="4220936" cy="1312682"/>
          </a:xfrm>
          <a:prstGeom prst="rect">
            <a:avLst/>
          </a:prstGeom>
        </p:spPr>
        <p:txBody>
          <a:bodyPr vert="horz" wrap="square" lIns="91440" tIns="45720" rIns="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Liquidity Provider</a:t>
            </a:r>
          </a:p>
          <a:p>
            <a:pPr>
              <a:lnSpc>
                <a:spcPct val="100000"/>
              </a:lnSpc>
            </a:pPr>
            <a:r>
              <a:rPr lang="en-US" sz="1100" dirty="0"/>
              <a:t>Provide on-chain liquidity for cross-chain DEX trading</a:t>
            </a:r>
          </a:p>
          <a:p>
            <a:pPr>
              <a:lnSpc>
                <a:spcPct val="100000"/>
              </a:lnSpc>
            </a:pPr>
            <a:r>
              <a:rPr lang="en-US" sz="1100" dirty="0"/>
              <a:t>Help secure the network by locking up ZNN in liquidity pools</a:t>
            </a:r>
          </a:p>
          <a:p>
            <a:pPr>
              <a:lnSpc>
                <a:spcPct val="100000"/>
              </a:lnSpc>
            </a:pPr>
            <a:r>
              <a:rPr lang="en-US" sz="1100" dirty="0"/>
              <a:t>Earn trading fees and protocol emissions (Orbital rewards) to off-set IL risks</a:t>
            </a:r>
            <a:endParaRPr lang="en-US" sz="1200" dirty="0"/>
          </a:p>
        </p:txBody>
      </p:sp>
      <p:sp>
        <p:nvSpPr>
          <p:cNvPr id="26" name="Content Placeholder 3">
            <a:extLst>
              <a:ext uri="{FF2B5EF4-FFF2-40B4-BE49-F238E27FC236}">
                <a16:creationId xmlns:a16="http://schemas.microsoft.com/office/drawing/2014/main" id="{0A192AB5-44CF-47A7-9CD3-CA32BBA39C0E}"/>
              </a:ext>
            </a:extLst>
          </p:cNvPr>
          <p:cNvSpPr txBox="1">
            <a:spLocks/>
          </p:cNvSpPr>
          <p:nvPr/>
        </p:nvSpPr>
        <p:spPr>
          <a:xfrm>
            <a:off x="7126514" y="4789990"/>
            <a:ext cx="4220936" cy="1312682"/>
          </a:xfrm>
          <a:prstGeom prst="rect">
            <a:avLst/>
          </a:prstGeom>
        </p:spPr>
        <p:txBody>
          <a:bodyPr vert="horz" wrap="square" lIns="91440" tIns="45720" rIns="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Sentry </a:t>
            </a:r>
            <a:r>
              <a:rPr lang="en-US" sz="1200" b="1" dirty="0"/>
              <a:t>(to be implemented in Phase 1)</a:t>
            </a:r>
            <a:endParaRPr lang="en-US" sz="1600" b="1" dirty="0"/>
          </a:p>
          <a:p>
            <a:pPr>
              <a:lnSpc>
                <a:spcPct val="100000"/>
              </a:lnSpc>
            </a:pPr>
            <a:r>
              <a:rPr lang="en-US" sz="1100" dirty="0"/>
              <a:t>Protocol-level oracle (e.g. for trustless, programmatic cross-chain bridges)</a:t>
            </a:r>
          </a:p>
          <a:p>
            <a:pPr>
              <a:lnSpc>
                <a:spcPct val="100000"/>
              </a:lnSpc>
            </a:pPr>
            <a:r>
              <a:rPr lang="en-US" sz="1100" dirty="0"/>
              <a:t>lightweight node that stores only the block-lattice data structure</a:t>
            </a:r>
          </a:p>
        </p:txBody>
      </p:sp>
      <p:sp>
        <p:nvSpPr>
          <p:cNvPr id="32" name="Content Placeholder 3">
            <a:extLst>
              <a:ext uri="{FF2B5EF4-FFF2-40B4-BE49-F238E27FC236}">
                <a16:creationId xmlns:a16="http://schemas.microsoft.com/office/drawing/2014/main" id="{2E82BD32-D595-40A7-9BE2-99399B68E2A0}"/>
              </a:ext>
            </a:extLst>
          </p:cNvPr>
          <p:cNvSpPr txBox="1">
            <a:spLocks/>
          </p:cNvSpPr>
          <p:nvPr/>
        </p:nvSpPr>
        <p:spPr>
          <a:xfrm>
            <a:off x="1712686" y="941364"/>
            <a:ext cx="4299494" cy="1312682"/>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Pillar</a:t>
            </a:r>
            <a:endParaRPr lang="en-US" dirty="0"/>
          </a:p>
          <a:p>
            <a:pPr>
              <a:lnSpc>
                <a:spcPct val="100000"/>
              </a:lnSpc>
            </a:pPr>
            <a:r>
              <a:rPr lang="en-US" sz="1100" dirty="0"/>
              <a:t>Consensus validators &amp; momentum producers</a:t>
            </a:r>
          </a:p>
          <a:p>
            <a:pPr>
              <a:lnSpc>
                <a:spcPct val="100000"/>
              </a:lnSpc>
            </a:pPr>
            <a:r>
              <a:rPr lang="en-US" sz="1100" dirty="0"/>
              <a:t>Vote on accelerator grants &amp; ZIPs</a:t>
            </a:r>
          </a:p>
          <a:p>
            <a:pPr>
              <a:lnSpc>
                <a:spcPct val="100000"/>
              </a:lnSpc>
            </a:pPr>
            <a:r>
              <a:rPr lang="en-US" sz="1100" dirty="0"/>
              <a:t>Require 15k ZNN + burn of linearly increasing QSR amount for every new Pillar. Now: 280k QSR</a:t>
            </a:r>
          </a:p>
        </p:txBody>
      </p:sp>
      <p:pic>
        <p:nvPicPr>
          <p:cNvPr id="118" name="Picture 117">
            <a:extLst>
              <a:ext uri="{FF2B5EF4-FFF2-40B4-BE49-F238E27FC236}">
                <a16:creationId xmlns:a16="http://schemas.microsoft.com/office/drawing/2014/main" id="{226654A3-592F-4AB1-9A1C-F365AFF46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01" y="1047173"/>
            <a:ext cx="605025" cy="1007712"/>
          </a:xfrm>
          <a:prstGeom prst="rect">
            <a:avLst/>
          </a:prstGeom>
        </p:spPr>
      </p:pic>
      <p:pic>
        <p:nvPicPr>
          <p:cNvPr id="120" name="Picture 119">
            <a:extLst>
              <a:ext uri="{FF2B5EF4-FFF2-40B4-BE49-F238E27FC236}">
                <a16:creationId xmlns:a16="http://schemas.microsoft.com/office/drawing/2014/main" id="{1C73EA19-DFDD-41AA-A994-1A5A52AF7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36" y="3129970"/>
            <a:ext cx="689103" cy="690745"/>
          </a:xfrm>
          <a:prstGeom prst="rect">
            <a:avLst/>
          </a:prstGeom>
        </p:spPr>
      </p:pic>
      <p:pic>
        <p:nvPicPr>
          <p:cNvPr id="122" name="Picture 121">
            <a:extLst>
              <a:ext uri="{FF2B5EF4-FFF2-40B4-BE49-F238E27FC236}">
                <a16:creationId xmlns:a16="http://schemas.microsoft.com/office/drawing/2014/main" id="{4FA89124-FF04-4B5B-8602-448E33F12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32" y="4902812"/>
            <a:ext cx="529273" cy="1074493"/>
          </a:xfrm>
          <a:prstGeom prst="rect">
            <a:avLst/>
          </a:prstGeom>
        </p:spPr>
      </p:pic>
      <p:pic>
        <p:nvPicPr>
          <p:cNvPr id="125" name="Picture 124">
            <a:extLst>
              <a:ext uri="{FF2B5EF4-FFF2-40B4-BE49-F238E27FC236}">
                <a16:creationId xmlns:a16="http://schemas.microsoft.com/office/drawing/2014/main" id="{DD106C3D-7889-4928-B329-67079C373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69" y="5018819"/>
            <a:ext cx="686376" cy="842477"/>
          </a:xfrm>
          <a:prstGeom prst="rect">
            <a:avLst/>
          </a:prstGeom>
        </p:spPr>
      </p:pic>
      <p:pic>
        <p:nvPicPr>
          <p:cNvPr id="127" name="Picture 126">
            <a:extLst>
              <a:ext uri="{FF2B5EF4-FFF2-40B4-BE49-F238E27FC236}">
                <a16:creationId xmlns:a16="http://schemas.microsoft.com/office/drawing/2014/main" id="{4A263529-71BE-4E5B-99BB-46401F65C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382" y="1205905"/>
            <a:ext cx="574950" cy="690248"/>
          </a:xfrm>
          <a:prstGeom prst="rect">
            <a:avLst/>
          </a:prstGeom>
        </p:spPr>
      </p:pic>
      <p:pic>
        <p:nvPicPr>
          <p:cNvPr id="129" name="Picture 128">
            <a:extLst>
              <a:ext uri="{FF2B5EF4-FFF2-40B4-BE49-F238E27FC236}">
                <a16:creationId xmlns:a16="http://schemas.microsoft.com/office/drawing/2014/main" id="{95B5FD69-0B13-4BED-8035-9070AC4878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9973" y="3163124"/>
            <a:ext cx="762566" cy="627498"/>
          </a:xfrm>
          <a:prstGeom prst="rect">
            <a:avLst/>
          </a:prstGeom>
        </p:spPr>
      </p:pic>
    </p:spTree>
    <p:extLst>
      <p:ext uri="{BB962C8B-B14F-4D97-AF65-F5344CB8AC3E}">
        <p14:creationId xmlns:p14="http://schemas.microsoft.com/office/powerpoint/2010/main" val="20892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277302C-29BD-43A4-81B9-CC093DCBF131}"/>
              </a:ext>
            </a:extLst>
          </p:cNvPr>
          <p:cNvSpPr/>
          <p:nvPr/>
        </p:nvSpPr>
        <p:spPr>
          <a:xfrm>
            <a:off x="4397947" y="3166860"/>
            <a:ext cx="1653604" cy="136561"/>
          </a:xfrm>
          <a:prstGeom prst="rect">
            <a:avLst/>
          </a:prstGeom>
          <a:solidFill>
            <a:srgbClr val="F90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6">
            <a:extLst>
              <a:ext uri="{FF2B5EF4-FFF2-40B4-BE49-F238E27FC236}">
                <a16:creationId xmlns:a16="http://schemas.microsoft.com/office/drawing/2014/main" id="{AD82D16C-F515-4EFA-A266-F8EB2D501BD6}"/>
              </a:ext>
            </a:extLst>
          </p:cNvPr>
          <p:cNvSpPr>
            <a:spLocks noGrp="1"/>
          </p:cNvSpPr>
          <p:nvPr>
            <p:ph type="title"/>
          </p:nvPr>
        </p:nvSpPr>
        <p:spPr>
          <a:xfrm>
            <a:off x="3461209" y="1834487"/>
            <a:ext cx="1171816" cy="468567"/>
          </a:xfrm>
        </p:spPr>
        <p:txBody>
          <a:bodyPr lIns="0">
            <a:normAutofit/>
          </a:bodyPr>
          <a:lstStyle/>
          <a:p>
            <a:r>
              <a:rPr lang="en-US" sz="2000" b="1" dirty="0">
                <a:solidFill>
                  <a:srgbClr val="F908B6"/>
                </a:solidFill>
              </a:rPr>
              <a:t>Plasma</a:t>
            </a:r>
          </a:p>
        </p:txBody>
      </p:sp>
      <p:cxnSp>
        <p:nvCxnSpPr>
          <p:cNvPr id="18" name="Straight Connector 17">
            <a:extLst>
              <a:ext uri="{FF2B5EF4-FFF2-40B4-BE49-F238E27FC236}">
                <a16:creationId xmlns:a16="http://schemas.microsoft.com/office/drawing/2014/main" id="{F8449506-4464-4C6E-9F0C-1310DCCDC565}"/>
              </a:ext>
            </a:extLst>
          </p:cNvPr>
          <p:cNvCxnSpPr>
            <a:cxnSpLocks/>
          </p:cNvCxnSpPr>
          <p:nvPr/>
        </p:nvCxnSpPr>
        <p:spPr>
          <a:xfrm>
            <a:off x="8844000" y="628650"/>
            <a:ext cx="2641033"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8269B0-FFF4-4D3D-BDF4-B99E87DFDD11}"/>
              </a:ext>
            </a:extLst>
          </p:cNvPr>
          <p:cNvCxnSpPr>
            <a:cxnSpLocks/>
          </p:cNvCxnSpPr>
          <p:nvPr/>
        </p:nvCxnSpPr>
        <p:spPr>
          <a:xfrm>
            <a:off x="831850" y="628650"/>
            <a:ext cx="2566947"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33A2ADE-10D7-47EE-9C2B-657DDA0D743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imgEffect>
                  </a14:imgLayer>
                </a14:imgProps>
              </a:ext>
            </a:extLst>
          </a:blip>
          <a:srcRect l="6456" r="50284"/>
          <a:stretch/>
        </p:blipFill>
        <p:spPr>
          <a:xfrm flipH="1">
            <a:off x="9225322" y="0"/>
            <a:ext cx="2966678" cy="6858000"/>
          </a:xfrm>
          <a:prstGeom prst="rect">
            <a:avLst/>
          </a:prstGeom>
        </p:spPr>
      </p:pic>
      <p:sp>
        <p:nvSpPr>
          <p:cNvPr id="5" name="Rectangle 4">
            <a:extLst>
              <a:ext uri="{FF2B5EF4-FFF2-40B4-BE49-F238E27FC236}">
                <a16:creationId xmlns:a16="http://schemas.microsoft.com/office/drawing/2014/main" id="{68287AF0-A97C-4E69-BEE2-2D713D102811}"/>
              </a:ext>
            </a:extLst>
          </p:cNvPr>
          <p:cNvSpPr/>
          <p:nvPr/>
        </p:nvSpPr>
        <p:spPr>
          <a:xfrm>
            <a:off x="4022651" y="6341804"/>
            <a:ext cx="4528682" cy="5161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12</a:t>
            </a:fld>
            <a:endParaRPr lang="fr-FR" dirty="0"/>
          </a:p>
        </p:txBody>
      </p:sp>
      <p:sp>
        <p:nvSpPr>
          <p:cNvPr id="10" name="Text Placeholder 9">
            <a:extLst>
              <a:ext uri="{FF2B5EF4-FFF2-40B4-BE49-F238E27FC236}">
                <a16:creationId xmlns:a16="http://schemas.microsoft.com/office/drawing/2014/main" id="{4440BA60-58C6-4662-8C5C-07AEE516E53E}"/>
              </a:ext>
            </a:extLst>
          </p:cNvPr>
          <p:cNvSpPr>
            <a:spLocks noGrp="1"/>
          </p:cNvSpPr>
          <p:nvPr>
            <p:ph type="body" idx="13"/>
          </p:nvPr>
        </p:nvSpPr>
        <p:spPr>
          <a:xfrm>
            <a:off x="3398797" y="149486"/>
            <a:ext cx="7752399" cy="409044"/>
          </a:xfrm>
        </p:spPr>
        <p:txBody>
          <a:bodyPr/>
          <a:lstStyle/>
          <a:p>
            <a:r>
              <a:rPr lang="en-US" dirty="0">
                <a:solidFill>
                  <a:srgbClr val="F908B6"/>
                </a:solidFill>
              </a:rPr>
              <a:t>&gt;plasma, the feeless fuel</a:t>
            </a:r>
          </a:p>
        </p:txBody>
      </p:sp>
      <p:sp>
        <p:nvSpPr>
          <p:cNvPr id="45" name="Title 25">
            <a:extLst>
              <a:ext uri="{FF2B5EF4-FFF2-40B4-BE49-F238E27FC236}">
                <a16:creationId xmlns:a16="http://schemas.microsoft.com/office/drawing/2014/main" id="{55083AC7-2E51-48B8-A2A1-F903E83B3189}"/>
              </a:ext>
            </a:extLst>
          </p:cNvPr>
          <p:cNvSpPr txBox="1">
            <a:spLocks/>
          </p:cNvSpPr>
          <p:nvPr/>
        </p:nvSpPr>
        <p:spPr>
          <a:xfrm>
            <a:off x="4234981" y="3860952"/>
            <a:ext cx="7112469" cy="2480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endParaRPr lang="en-US" dirty="0"/>
          </a:p>
        </p:txBody>
      </p:sp>
      <p:cxnSp>
        <p:nvCxnSpPr>
          <p:cNvPr id="21" name="Straight Connector 20">
            <a:extLst>
              <a:ext uri="{FF2B5EF4-FFF2-40B4-BE49-F238E27FC236}">
                <a16:creationId xmlns:a16="http://schemas.microsoft.com/office/drawing/2014/main" id="{BCFB4550-9E4E-4136-8A9F-E53962EECB81}"/>
              </a:ext>
            </a:extLst>
          </p:cNvPr>
          <p:cNvCxnSpPr>
            <a:cxnSpLocks/>
          </p:cNvCxnSpPr>
          <p:nvPr/>
        </p:nvCxnSpPr>
        <p:spPr>
          <a:xfrm>
            <a:off x="3398797" y="628650"/>
            <a:ext cx="5445203" cy="0"/>
          </a:xfrm>
          <a:prstGeom prst="line">
            <a:avLst/>
          </a:prstGeom>
          <a:ln w="25400">
            <a:gradFill flip="none" rotWithShape="1">
              <a:gsLst>
                <a:gs pos="25000">
                  <a:srgbClr val="F908B6"/>
                </a:gs>
                <a:gs pos="0">
                  <a:srgbClr val="007AFF"/>
                </a:gs>
                <a:gs pos="75000">
                  <a:srgbClr val="F908B6"/>
                </a:gs>
                <a:gs pos="100000">
                  <a:srgbClr val="007AFF"/>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2124C01-4951-4FA1-A1C0-AF98D9E4BC42}"/>
              </a:ext>
            </a:extLst>
          </p:cNvPr>
          <p:cNvGrpSpPr/>
          <p:nvPr/>
        </p:nvGrpSpPr>
        <p:grpSpPr>
          <a:xfrm>
            <a:off x="5334922" y="930901"/>
            <a:ext cx="1572951" cy="696262"/>
            <a:chOff x="7023288" y="857794"/>
            <a:chExt cx="1903271" cy="842477"/>
          </a:xfrm>
        </p:grpSpPr>
        <p:pic>
          <p:nvPicPr>
            <p:cNvPr id="31" name="Picture 30">
              <a:extLst>
                <a:ext uri="{FF2B5EF4-FFF2-40B4-BE49-F238E27FC236}">
                  <a16:creationId xmlns:a16="http://schemas.microsoft.com/office/drawing/2014/main" id="{3D292CBF-9890-44F5-BA77-D6BE5B81263F}"/>
                </a:ext>
              </a:extLst>
            </p:cNvPr>
            <p:cNvPicPr>
              <a:picLocks noChangeAspect="1"/>
            </p:cNvPicPr>
            <p:nvPr/>
          </p:nvPicPr>
          <p:blipFill rotWithShape="1">
            <a:blip r:embed="rId5">
              <a:extLst>
                <a:ext uri="{28A0092B-C50C-407E-A947-70E740481C1C}">
                  <a14:useLocalDpi xmlns:a14="http://schemas.microsoft.com/office/drawing/2010/main" val="0"/>
                </a:ext>
              </a:extLst>
            </a:blip>
            <a:srcRect l="11258" t="757" r="4438" b="8628"/>
            <a:stretch/>
          </p:blipFill>
          <p:spPr>
            <a:xfrm>
              <a:off x="7023288" y="950219"/>
              <a:ext cx="623662" cy="630925"/>
            </a:xfrm>
            <a:prstGeom prst="ellipse">
              <a:avLst/>
            </a:prstGeom>
            <a:effectLst>
              <a:outerShdw blurRad="50800" dist="38100" dir="2700000" algn="tl" rotWithShape="0">
                <a:prstClr val="black">
                  <a:alpha val="40000"/>
                </a:prstClr>
              </a:outerShdw>
            </a:effectLst>
          </p:spPr>
        </p:pic>
        <p:cxnSp>
          <p:nvCxnSpPr>
            <p:cNvPr id="39" name="Connector: Curved 38">
              <a:extLst>
                <a:ext uri="{FF2B5EF4-FFF2-40B4-BE49-F238E27FC236}">
                  <a16:creationId xmlns:a16="http://schemas.microsoft.com/office/drawing/2014/main" id="{83F6867B-DA5A-4CF4-AA68-4F22FD502F20}"/>
                </a:ext>
              </a:extLst>
            </p:cNvPr>
            <p:cNvCxnSpPr>
              <a:cxnSpLocks/>
            </p:cNvCxnSpPr>
            <p:nvPr/>
          </p:nvCxnSpPr>
          <p:spPr>
            <a:xfrm rot="5400000" flipH="1" flipV="1">
              <a:off x="7903441" y="365676"/>
              <a:ext cx="31629" cy="1141240"/>
            </a:xfrm>
            <a:prstGeom prst="curvedConnector3">
              <a:avLst>
                <a:gd name="adj1" fmla="val 593304"/>
              </a:avLst>
            </a:prstGeom>
            <a:ln w="28575">
              <a:gradFill>
                <a:gsLst>
                  <a:gs pos="50000">
                    <a:srgbClr val="E689C3"/>
                  </a:gs>
                  <a:gs pos="25000">
                    <a:srgbClr val="007AFF"/>
                  </a:gs>
                  <a:gs pos="100000">
                    <a:srgbClr val="E689C3"/>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B6DE0B48-21E3-4305-8269-47340DA58122}"/>
                </a:ext>
              </a:extLst>
            </p:cNvPr>
            <p:cNvCxnSpPr>
              <a:cxnSpLocks/>
            </p:cNvCxnSpPr>
            <p:nvPr/>
          </p:nvCxnSpPr>
          <p:spPr>
            <a:xfrm rot="5400000" flipH="1">
              <a:off x="7904548" y="1029162"/>
              <a:ext cx="29414" cy="1141240"/>
            </a:xfrm>
            <a:prstGeom prst="curvedConnector3">
              <a:avLst>
                <a:gd name="adj1" fmla="val -564381"/>
              </a:avLst>
            </a:prstGeom>
            <a:ln w="28575">
              <a:gradFill>
                <a:gsLst>
                  <a:gs pos="50000">
                    <a:srgbClr val="007AFF"/>
                  </a:gs>
                  <a:gs pos="30000">
                    <a:srgbClr val="E689C3"/>
                  </a:gs>
                  <a:gs pos="100000">
                    <a:srgbClr val="007A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69C55B5-3CFA-4E79-AA83-B4B39DAA164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391" r="100000"/>
                      </a14:imgEffect>
                    </a14:imgLayer>
                  </a14:imgProps>
                </a:ext>
              </a:extLst>
            </a:blip>
            <a:stretch>
              <a:fillRect/>
            </a:stretch>
          </p:blipFill>
          <p:spPr>
            <a:xfrm>
              <a:off x="8084082" y="857794"/>
              <a:ext cx="842477" cy="842477"/>
            </a:xfrm>
            <a:prstGeom prst="rect">
              <a:avLst/>
            </a:prstGeom>
            <a:effectLst>
              <a:outerShdw blurRad="50800" dist="38100" dir="2700000" algn="tl" rotWithShape="0">
                <a:prstClr val="black">
                  <a:alpha val="40000"/>
                </a:prstClr>
              </a:outerShdw>
            </a:effectLst>
          </p:spPr>
        </p:pic>
        <p:pic>
          <p:nvPicPr>
            <p:cNvPr id="50" name="Picture 49">
              <a:extLst>
                <a:ext uri="{FF2B5EF4-FFF2-40B4-BE49-F238E27FC236}">
                  <a16:creationId xmlns:a16="http://schemas.microsoft.com/office/drawing/2014/main" id="{24AAA5AB-EA1E-4485-A4F4-50006BF8337E}"/>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backgroundRemoval t="30762" b="69043" l="35938" r="62402"/>
                      </a14:imgEffect>
                    </a14:imgLayer>
                  </a14:imgProps>
                </a:ext>
              </a:extLst>
            </a:blip>
            <a:srcRect l="35875" t="31851" r="37033" b="28673"/>
            <a:stretch/>
          </p:blipFill>
          <p:spPr>
            <a:xfrm>
              <a:off x="7204883" y="1086746"/>
              <a:ext cx="276165" cy="402411"/>
            </a:xfrm>
            <a:prstGeom prst="rect">
              <a:avLst/>
            </a:prstGeom>
          </p:spPr>
        </p:pic>
      </p:grpSp>
      <p:pic>
        <p:nvPicPr>
          <p:cNvPr id="15" name="Picture 14">
            <a:extLst>
              <a:ext uri="{FF2B5EF4-FFF2-40B4-BE49-F238E27FC236}">
                <a16:creationId xmlns:a16="http://schemas.microsoft.com/office/drawing/2014/main" id="{B34384F7-9444-48C8-8049-615B154CDE3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imgEffect>
                  </a14:imgLayer>
                </a14:imgProps>
              </a:ext>
            </a:extLst>
          </a:blip>
          <a:srcRect l="49716" r="6201"/>
          <a:stretch/>
        </p:blipFill>
        <p:spPr>
          <a:xfrm flipH="1">
            <a:off x="0" y="0"/>
            <a:ext cx="3023176" cy="6858000"/>
          </a:xfrm>
          <a:prstGeom prst="rect">
            <a:avLst/>
          </a:prstGeom>
        </p:spPr>
      </p:pic>
      <p:sp>
        <p:nvSpPr>
          <p:cNvPr id="17" name="Content Placeholder 65">
            <a:extLst>
              <a:ext uri="{FF2B5EF4-FFF2-40B4-BE49-F238E27FC236}">
                <a16:creationId xmlns:a16="http://schemas.microsoft.com/office/drawing/2014/main" id="{0723ACF1-1C2B-42AF-80F7-E43F5A06A179}"/>
              </a:ext>
            </a:extLst>
          </p:cNvPr>
          <p:cNvSpPr txBox="1">
            <a:spLocks/>
          </p:cNvSpPr>
          <p:nvPr/>
        </p:nvSpPr>
        <p:spPr>
          <a:xfrm>
            <a:off x="3398797" y="1918253"/>
            <a:ext cx="5445203" cy="4761555"/>
          </a:xfrm>
          <a:prstGeom prst="rect">
            <a:avLst/>
          </a:prstGeom>
        </p:spPr>
        <p:txBody>
          <a:bodyPr vert="horz" wrap="square" lIns="72000" tIns="45720" rIns="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985838" algn="just">
              <a:lnSpc>
                <a:spcPct val="150000"/>
              </a:lnSpc>
              <a:spcAft>
                <a:spcPts val="1200"/>
              </a:spcAft>
              <a:buNone/>
            </a:pPr>
            <a:r>
              <a:rPr lang="en-US" sz="1000" dirty="0">
                <a:solidFill>
                  <a:srgbClr val="F908B6"/>
                </a:solidFill>
                <a:latin typeface="IBM Plex Mono" panose="020B0509050203000203" pitchFamily="49" charset="0"/>
              </a:rPr>
              <a:t>fuels feeless transactions on NoM. Plasma is created by PoW or by fusing QSR. For now, the PoW is done by the user’s device. More fused QSR = more plasma. When you make a tx plasma gets locked up. When the tx gets confirmed, you get the plasma back and you can unfuse it back to QSR. Both, tx send and receive requires plasma. Unlike gas, </a:t>
            </a:r>
            <a:r>
              <a:rPr lang="en-US" sz="1000" b="1" dirty="0">
                <a:solidFill>
                  <a:srgbClr val="262626"/>
                </a:solidFill>
                <a:latin typeface="IBM Plex Mono" panose="020B0509050203000203" pitchFamily="49" charset="0"/>
              </a:rPr>
              <a:t>plasma is never spent</a:t>
            </a:r>
            <a:r>
              <a:rPr lang="en-US" sz="1000" dirty="0">
                <a:solidFill>
                  <a:srgbClr val="F908B6"/>
                </a:solidFill>
                <a:latin typeface="IBM Plex Mono" panose="020B0509050203000203" pitchFamily="49" charset="0"/>
              </a:rPr>
              <a:t>. The amount of plasma needed varies with tx complexity. Plasma makes Zenon NoM fee- and spam-less.</a:t>
            </a:r>
            <a:endParaRPr lang="en-US" sz="1100" dirty="0">
              <a:solidFill>
                <a:srgbClr val="F908B6"/>
              </a:solidFill>
              <a:latin typeface="IBM Plex Mono" panose="020B0509050203000203" pitchFamily="49" charset="0"/>
            </a:endParaRPr>
          </a:p>
          <a:p>
            <a:pPr marL="0" indent="0" algn="just">
              <a:spcAft>
                <a:spcPts val="1200"/>
              </a:spcAft>
              <a:buNone/>
            </a:pPr>
            <a:r>
              <a:rPr lang="en-US" sz="1600" dirty="0">
                <a:solidFill>
                  <a:srgbClr val="F908B6"/>
                </a:solidFill>
                <a:latin typeface="IBM Plex Mono Medium" panose="020B0609050203000203" pitchFamily="49" charset="0"/>
                <a:ea typeface="+mj-ea"/>
                <a:cs typeface="+mj-cs"/>
              </a:rPr>
              <a:t>How does plasma work?</a:t>
            </a:r>
          </a:p>
          <a:p>
            <a:pPr marL="171450" indent="-171450" algn="just">
              <a:lnSpc>
                <a:spcPct val="100000"/>
              </a:lnSpc>
              <a:buClr>
                <a:srgbClr val="D427B8"/>
              </a:buClr>
              <a:buFont typeface="Wingdings" panose="05000000000000000000" pitchFamily="2" charset="2"/>
              <a:buChar char="§"/>
            </a:pPr>
            <a:r>
              <a:rPr lang="en-US" sz="1000" dirty="0">
                <a:solidFill>
                  <a:srgbClr val="F908B6"/>
                </a:solidFill>
                <a:latin typeface="IBM Plex Mono" panose="020B0509050203000203" pitchFamily="49" charset="0"/>
              </a:rPr>
              <a:t>Assume you fuse enough QSR for 100 plasma &amp; make 2 txs each using 40 plasma. The account has 20 plasma left.</a:t>
            </a:r>
          </a:p>
          <a:p>
            <a:pPr marL="171450" indent="-171450" algn="just">
              <a:lnSpc>
                <a:spcPct val="100000"/>
              </a:lnSpc>
              <a:buClr>
                <a:srgbClr val="D427B8"/>
              </a:buClr>
              <a:buFont typeface="Wingdings" panose="05000000000000000000" pitchFamily="2" charset="2"/>
              <a:buChar char="§"/>
            </a:pPr>
            <a:r>
              <a:rPr lang="en-US" sz="1000" dirty="0">
                <a:solidFill>
                  <a:srgbClr val="F908B6"/>
                </a:solidFill>
                <a:latin typeface="IBM Plex Mono" panose="020B0509050203000203" pitchFamily="49" charset="0"/>
              </a:rPr>
              <a:t>A pillar sees your 2 unconfirmed txs and gets elected to produce a momentum. </a:t>
            </a:r>
          </a:p>
          <a:p>
            <a:pPr marL="171450" indent="-171450" algn="just">
              <a:lnSpc>
                <a:spcPct val="100000"/>
              </a:lnSpc>
              <a:buClr>
                <a:srgbClr val="D427B8"/>
              </a:buClr>
              <a:buFont typeface="Wingdings" panose="05000000000000000000" pitchFamily="2" charset="2"/>
              <a:buChar char="§"/>
            </a:pPr>
            <a:r>
              <a:rPr lang="en-US" sz="1000" dirty="0">
                <a:solidFill>
                  <a:srgbClr val="F908B6"/>
                </a:solidFill>
                <a:latin typeface="IBM Plex Mono" panose="020B0509050203000203" pitchFamily="49" charset="0"/>
              </a:rPr>
              <a:t>Until the transactions </a:t>
            </a:r>
            <a:r>
              <a:rPr lang="en-US" sz="1000">
                <a:solidFill>
                  <a:srgbClr val="F908B6"/>
                </a:solidFill>
                <a:latin typeface="IBM Plex Mono" panose="020B0509050203000203" pitchFamily="49" charset="0"/>
              </a:rPr>
              <a:t>are confirmed by a momentum, </a:t>
            </a:r>
            <a:r>
              <a:rPr lang="en-US" sz="1000" dirty="0">
                <a:solidFill>
                  <a:srgbClr val="F908B6"/>
                </a:solidFill>
                <a:latin typeface="IBM Plex Mono" panose="020B0509050203000203" pitchFamily="49" charset="0"/>
              </a:rPr>
              <a:t>80 plasma are locked up and 20 plasma are available to use.</a:t>
            </a:r>
          </a:p>
          <a:p>
            <a:pPr marL="171450" indent="-171450" algn="just">
              <a:lnSpc>
                <a:spcPct val="100000"/>
              </a:lnSpc>
              <a:buClr>
                <a:srgbClr val="D427B8"/>
              </a:buClr>
              <a:buFont typeface="Wingdings" panose="05000000000000000000" pitchFamily="2" charset="2"/>
              <a:buChar char="§"/>
            </a:pPr>
            <a:r>
              <a:rPr lang="en-US" sz="1000" dirty="0">
                <a:solidFill>
                  <a:srgbClr val="F908B6"/>
                </a:solidFill>
                <a:latin typeface="IBM Plex Mono" panose="020B0509050203000203" pitchFamily="49" charset="0"/>
              </a:rPr>
              <a:t>If the pillar confirms 1 tx, you get the 40 plasma back and now have 60 plasma. </a:t>
            </a:r>
          </a:p>
          <a:p>
            <a:pPr marL="171450" indent="-171450" algn="just">
              <a:lnSpc>
                <a:spcPct val="100000"/>
              </a:lnSpc>
              <a:buClr>
                <a:srgbClr val="D427B8"/>
              </a:buClr>
              <a:buFont typeface="Wingdings" panose="05000000000000000000" pitchFamily="2" charset="2"/>
              <a:buChar char="§"/>
            </a:pPr>
            <a:r>
              <a:rPr lang="en-US" sz="1000" dirty="0">
                <a:solidFill>
                  <a:srgbClr val="F908B6"/>
                </a:solidFill>
                <a:latin typeface="IBM Plex Mono" panose="020B0509050203000203" pitchFamily="49" charset="0"/>
              </a:rPr>
              <a:t>If it confirms both txs, you get the 40 back from both txs and are back to the original 100.</a:t>
            </a:r>
          </a:p>
          <a:p>
            <a:pPr marL="0" indent="0" algn="just">
              <a:spcAft>
                <a:spcPts val="1200"/>
              </a:spcAft>
              <a:buNone/>
            </a:pPr>
            <a:endParaRPr lang="en-US" sz="1200" dirty="0">
              <a:solidFill>
                <a:srgbClr val="007AFF"/>
              </a:solidFill>
              <a:latin typeface="IBM Plex Mono" panose="020B0509050203000203" pitchFamily="49" charset="0"/>
            </a:endParaRPr>
          </a:p>
        </p:txBody>
      </p:sp>
    </p:spTree>
    <p:extLst>
      <p:ext uri="{BB962C8B-B14F-4D97-AF65-F5344CB8AC3E}">
        <p14:creationId xmlns:p14="http://schemas.microsoft.com/office/powerpoint/2010/main" val="150762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3EFA438-2EC4-4A3E-B9B9-7E35B15D4788}"/>
              </a:ext>
            </a:extLst>
          </p:cNvPr>
          <p:cNvSpPr>
            <a:spLocks noGrp="1"/>
          </p:cNvSpPr>
          <p:nvPr>
            <p:ph sz="half" idx="1"/>
          </p:nvPr>
        </p:nvSpPr>
        <p:spPr>
          <a:xfrm>
            <a:off x="838200" y="1577881"/>
            <a:ext cx="3639207" cy="4351338"/>
          </a:xfrm>
        </p:spPr>
        <p:txBody>
          <a:bodyPr/>
          <a:lstStyle/>
          <a:p>
            <a:pPr marL="0" indent="0" algn="just">
              <a:lnSpc>
                <a:spcPct val="150000"/>
              </a:lnSpc>
              <a:buNone/>
            </a:pPr>
            <a:r>
              <a:rPr lang="de-DE" b="1" dirty="0"/>
              <a:t>Egalitarian xStakes Genesis</a:t>
            </a:r>
          </a:p>
          <a:p>
            <a:pPr algn="just">
              <a:lnSpc>
                <a:spcPct val="150000"/>
              </a:lnSpc>
            </a:pPr>
            <a:r>
              <a:rPr lang="en-US" sz="1100" dirty="0">
                <a:latin typeface="IBM Plex Mono Light" panose="020B0409050203000203" pitchFamily="49" charset="0"/>
              </a:rPr>
              <a:t>The creation of the initial validator set was not skewed by unfair advantages.</a:t>
            </a:r>
          </a:p>
          <a:p>
            <a:pPr algn="just">
              <a:lnSpc>
                <a:spcPct val="150000"/>
              </a:lnSpc>
            </a:pPr>
            <a:r>
              <a:rPr lang="en-US" sz="1100" dirty="0">
                <a:latin typeface="IBM Plex Mono Light" panose="020B0409050203000203" pitchFamily="49" charset="0"/>
              </a:rPr>
              <a:t>The initial validator set could not coordinate to collude the system and break network security through double spends or chain splits.</a:t>
            </a:r>
          </a:p>
          <a:p>
            <a:pPr algn="just">
              <a:lnSpc>
                <a:spcPct val="150000"/>
              </a:lnSpc>
            </a:pPr>
            <a:r>
              <a:rPr lang="en-US" sz="1100" dirty="0">
                <a:latin typeface="IBM Plex Mono Light" panose="020B0409050203000203" pitchFamily="49" charset="0"/>
              </a:rPr>
              <a:t>The degree of decentralisation of the initial validator set was determined by nothing but the free market.</a:t>
            </a:r>
          </a:p>
          <a:p>
            <a:pPr algn="just">
              <a:lnSpc>
                <a:spcPct val="150000"/>
              </a:lnSpc>
            </a:pPr>
            <a:endParaRPr lang="en-US" b="1" dirty="0"/>
          </a:p>
        </p:txBody>
      </p:sp>
      <p:sp>
        <p:nvSpPr>
          <p:cNvPr id="2" name="Slide Number Placeholder 1">
            <a:extLst>
              <a:ext uri="{FF2B5EF4-FFF2-40B4-BE49-F238E27FC236}">
                <a16:creationId xmlns:a16="http://schemas.microsoft.com/office/drawing/2014/main" id="{01D4ADB7-F194-43D2-B270-ACABA07247EC}"/>
              </a:ext>
            </a:extLst>
          </p:cNvPr>
          <p:cNvSpPr>
            <a:spLocks noGrp="1"/>
          </p:cNvSpPr>
          <p:nvPr>
            <p:ph type="sldNum" sz="quarter" idx="12"/>
          </p:nvPr>
        </p:nvSpPr>
        <p:spPr/>
        <p:txBody>
          <a:bodyPr/>
          <a:lstStyle/>
          <a:p>
            <a:fld id="{5D1CA2A3-E136-4111-AE75-74FFD3CDDD2E}" type="slidenum">
              <a:rPr lang="fr-FR" smtClean="0"/>
              <a:t>13</a:t>
            </a:fld>
            <a:endParaRPr lang="fr-FR"/>
          </a:p>
        </p:txBody>
      </p:sp>
      <p:sp>
        <p:nvSpPr>
          <p:cNvPr id="6" name="Title 5">
            <a:extLst>
              <a:ext uri="{FF2B5EF4-FFF2-40B4-BE49-F238E27FC236}">
                <a16:creationId xmlns:a16="http://schemas.microsoft.com/office/drawing/2014/main" id="{1306E5FC-7286-4012-B138-D136490CB8DC}"/>
              </a:ext>
            </a:extLst>
          </p:cNvPr>
          <p:cNvSpPr>
            <a:spLocks noGrp="1"/>
          </p:cNvSpPr>
          <p:nvPr>
            <p:ph type="title"/>
          </p:nvPr>
        </p:nvSpPr>
        <p:spPr>
          <a:xfrm>
            <a:off x="748260" y="724323"/>
            <a:ext cx="10515600" cy="1020153"/>
          </a:xfrm>
        </p:spPr>
        <p:txBody>
          <a:bodyPr>
            <a:noAutofit/>
          </a:bodyPr>
          <a:lstStyle/>
          <a:p>
            <a:r>
              <a:rPr lang="en-US" sz="2000" dirty="0"/>
              <a:t>Zenon incentivizes </a:t>
            </a:r>
            <a:r>
              <a:rPr lang="en-US" sz="2000" b="1" dirty="0"/>
              <a:t>progressive </a:t>
            </a:r>
            <a:r>
              <a:rPr lang="en-US" sz="2000" b="1" dirty="0">
                <a:solidFill>
                  <a:srgbClr val="262626"/>
                </a:solidFill>
              </a:rPr>
              <a:t>decentralization </a:t>
            </a:r>
            <a:r>
              <a:rPr lang="en-US" sz="2000" dirty="0">
                <a:solidFill>
                  <a:srgbClr val="262626"/>
                </a:solidFill>
              </a:rPr>
              <a:t>through</a:t>
            </a:r>
          </a:p>
        </p:txBody>
      </p:sp>
      <p:sp>
        <p:nvSpPr>
          <p:cNvPr id="3" name="Text Placeholder 2">
            <a:extLst>
              <a:ext uri="{FF2B5EF4-FFF2-40B4-BE49-F238E27FC236}">
                <a16:creationId xmlns:a16="http://schemas.microsoft.com/office/drawing/2014/main" id="{EB0F068D-2578-460B-9CED-6A8AAA46DBA8}"/>
              </a:ext>
            </a:extLst>
          </p:cNvPr>
          <p:cNvSpPr>
            <a:spLocks noGrp="1"/>
          </p:cNvSpPr>
          <p:nvPr>
            <p:ph type="body" idx="13"/>
          </p:nvPr>
        </p:nvSpPr>
        <p:spPr/>
        <p:txBody>
          <a:bodyPr/>
          <a:lstStyle/>
          <a:p>
            <a:r>
              <a:rPr lang="en-US" dirty="0"/>
              <a:t>&gt;breaking the oligarchy of PoS networks</a:t>
            </a:r>
            <a:endParaRPr lang="en-US" dirty="0">
              <a:solidFill>
                <a:srgbClr val="262626"/>
              </a:solidFill>
            </a:endParaRPr>
          </a:p>
        </p:txBody>
      </p:sp>
      <p:sp>
        <p:nvSpPr>
          <p:cNvPr id="10" name="Content Placeholder 6">
            <a:extLst>
              <a:ext uri="{FF2B5EF4-FFF2-40B4-BE49-F238E27FC236}">
                <a16:creationId xmlns:a16="http://schemas.microsoft.com/office/drawing/2014/main" id="{02A43608-3290-410E-9F60-4CEDAA734BA7}"/>
              </a:ext>
            </a:extLst>
          </p:cNvPr>
          <p:cNvSpPr txBox="1">
            <a:spLocks/>
          </p:cNvSpPr>
          <p:nvPr/>
        </p:nvSpPr>
        <p:spPr>
          <a:xfrm>
            <a:off x="5537581" y="1577881"/>
            <a:ext cx="5816219" cy="4351338"/>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b="1" dirty="0"/>
              <a:t>Dual-Coin</a:t>
            </a:r>
            <a:r>
              <a:rPr lang="de-DE" b="1" dirty="0"/>
              <a:t> Architecture ZNN | QSR</a:t>
            </a:r>
          </a:p>
          <a:p>
            <a:pPr algn="just">
              <a:lnSpc>
                <a:spcPct val="150000"/>
              </a:lnSpc>
            </a:pPr>
            <a:r>
              <a:rPr lang="en-US" sz="900" dirty="0"/>
              <a:t>QSR is rewarded to those securing the network by adding PoW (Sentinels), locking up funds (Staking), ensuring price stability (Liquidity). Since QSR enables feeless transactions, people who secure the network get more tx throughput.</a:t>
            </a:r>
          </a:p>
          <a:p>
            <a:pPr algn="just">
              <a:lnSpc>
                <a:spcPct val="150000"/>
              </a:lnSpc>
            </a:pPr>
            <a:r>
              <a:rPr lang="en-US" sz="900" dirty="0"/>
              <a:t>QSR also serves as collateral for network infrastructure. It must be burned in increasing amounts by those who want to govern (Pillars) and locked by Sentinels. People who secure the network get to run infrastructure.</a:t>
            </a:r>
          </a:p>
          <a:p>
            <a:pPr algn="just">
              <a:lnSpc>
                <a:spcPct val="150000"/>
              </a:lnSpc>
            </a:pPr>
            <a:r>
              <a:rPr lang="en-US" sz="900" dirty="0"/>
              <a:t>The problem with most PoS networks is that the validator set never really decentralizes. People who run them can just keep spinning up validators at zero additional cost. This causes the voting share per validator to remain constant, even if the number of validators increases.</a:t>
            </a:r>
          </a:p>
          <a:p>
            <a:pPr algn="just">
              <a:lnSpc>
                <a:spcPct val="150000"/>
              </a:lnSpc>
            </a:pPr>
            <a:r>
              <a:rPr lang="en-US" sz="900" dirty="0"/>
              <a:t>Zenon breaks this self-perpetuating oligarchy of single-token Proof-of-Stake networks by decoupling validator rewards and governance. By requiring a QSR burn for more pillars, but only rewarding pillars with ZNN, it means Pillars cant maintain the same voting share without adding additional network security in exchange for more QSR. Pillars have to choose between maximizing ZNN rewards through delegation, or acquiring QSR to run more Pillars. ZNN provides native yield, while QSR doesn’t.</a:t>
            </a:r>
          </a:p>
          <a:p>
            <a:pPr algn="just">
              <a:lnSpc>
                <a:spcPct val="150000"/>
              </a:lnSpc>
            </a:pPr>
            <a:endParaRPr lang="en-US" sz="1050" dirty="0"/>
          </a:p>
        </p:txBody>
      </p:sp>
      <p:sp>
        <p:nvSpPr>
          <p:cNvPr id="11" name="Rectangle 10">
            <a:extLst>
              <a:ext uri="{FF2B5EF4-FFF2-40B4-BE49-F238E27FC236}">
                <a16:creationId xmlns:a16="http://schemas.microsoft.com/office/drawing/2014/main" id="{C92F8712-5607-421F-9ECD-7924BFC82077}"/>
              </a:ext>
            </a:extLst>
          </p:cNvPr>
          <p:cNvSpPr/>
          <p:nvPr/>
        </p:nvSpPr>
        <p:spPr>
          <a:xfrm>
            <a:off x="157480" y="6131560"/>
            <a:ext cx="680720" cy="58991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3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C767B83-2C21-407F-BB93-D8EF63E88D40}"/>
              </a:ext>
            </a:extLst>
          </p:cNvPr>
          <p:cNvSpPr txBox="1"/>
          <p:nvPr/>
        </p:nvSpPr>
        <p:spPr>
          <a:xfrm>
            <a:off x="1774713" y="1692772"/>
            <a:ext cx="8642575" cy="4196983"/>
          </a:xfrm>
          <a:prstGeom prst="rect">
            <a:avLst/>
          </a:prstGeom>
          <a:noFill/>
        </p:spPr>
        <p:txBody>
          <a:bodyPr wrap="square" lIns="0" rIns="0">
            <a:spAutoFit/>
          </a:bodyPr>
          <a:lstStyle/>
          <a:p>
            <a:pPr marL="0" indent="0" algn="ctr">
              <a:lnSpc>
                <a:spcPct val="150000"/>
              </a:lnSpc>
              <a:buNone/>
            </a:pPr>
            <a:r>
              <a:rPr lang="en-US" sz="2000" dirty="0">
                <a:solidFill>
                  <a:srgbClr val="262626"/>
                </a:solidFill>
                <a:latin typeface="IBM Plex Mono Light" panose="020B0409050203000203" pitchFamily="49" charset="0"/>
              </a:rPr>
              <a:t>“I think when there is an unfair playing field, people don’t want to build on it. You’d feel like someone else is benefitting from your efforts more than you. </a:t>
            </a:r>
          </a:p>
          <a:p>
            <a:pPr marL="0" indent="0" algn="ctr">
              <a:lnSpc>
                <a:spcPct val="150000"/>
              </a:lnSpc>
              <a:buNone/>
            </a:pPr>
            <a:endParaRPr lang="en-US" sz="2000" dirty="0">
              <a:solidFill>
                <a:srgbClr val="262626"/>
              </a:solidFill>
              <a:latin typeface="IBM Plex Mono Light" panose="020B0409050203000203" pitchFamily="49" charset="0"/>
            </a:endParaRPr>
          </a:p>
          <a:p>
            <a:pPr marL="0" indent="0" algn="ctr">
              <a:lnSpc>
                <a:spcPct val="150000"/>
              </a:lnSpc>
              <a:buNone/>
            </a:pPr>
            <a:r>
              <a:rPr lang="en-US" sz="2000" dirty="0">
                <a:solidFill>
                  <a:srgbClr val="262626"/>
                </a:solidFill>
                <a:latin typeface="IBM Plex Mono Light" panose="020B0409050203000203" pitchFamily="49" charset="0"/>
              </a:rPr>
              <a:t>This is why Zenon’s xStakes and progressive decentralization are so important.”</a:t>
            </a:r>
          </a:p>
          <a:p>
            <a:pPr marL="0" indent="0" algn="ctr">
              <a:lnSpc>
                <a:spcPct val="150000"/>
              </a:lnSpc>
              <a:buNone/>
            </a:pPr>
            <a:endParaRPr lang="en-US" sz="2000" dirty="0">
              <a:solidFill>
                <a:srgbClr val="262626"/>
              </a:solidFill>
              <a:latin typeface="IBM Plex Mono Light" panose="020B0409050203000203" pitchFamily="49" charset="0"/>
            </a:endParaRPr>
          </a:p>
          <a:p>
            <a:pPr marL="0" indent="0" algn="ctr">
              <a:lnSpc>
                <a:spcPct val="150000"/>
              </a:lnSpc>
              <a:buNone/>
            </a:pPr>
            <a:endParaRPr lang="en-US" sz="2000" dirty="0">
              <a:solidFill>
                <a:srgbClr val="262626"/>
              </a:solidFill>
              <a:latin typeface="IBM Plex Mono Light" panose="020B0409050203000203" pitchFamily="49" charset="0"/>
            </a:endParaRPr>
          </a:p>
          <a:p>
            <a:pPr marL="0" indent="0" algn="ctr">
              <a:lnSpc>
                <a:spcPct val="150000"/>
              </a:lnSpc>
              <a:buNone/>
            </a:pPr>
            <a:r>
              <a:rPr lang="en-US" sz="2000" dirty="0">
                <a:solidFill>
                  <a:srgbClr val="262626"/>
                </a:solidFill>
                <a:latin typeface="IBM Plex Mono Light" panose="020B0409050203000203" pitchFamily="49" charset="0"/>
              </a:rPr>
              <a:t> </a:t>
            </a:r>
            <a:r>
              <a:rPr lang="en-US" sz="1600" dirty="0">
                <a:solidFill>
                  <a:srgbClr val="262626"/>
                </a:solidFill>
                <a:latin typeface="IBM Plex Mono Light" panose="020B0409050203000203" pitchFamily="49" charset="0"/>
              </a:rPr>
              <a:t>Prof. G</a:t>
            </a:r>
          </a:p>
        </p:txBody>
      </p:sp>
      <p:pic>
        <p:nvPicPr>
          <p:cNvPr id="23" name="Graphic 22">
            <a:extLst>
              <a:ext uri="{FF2B5EF4-FFF2-40B4-BE49-F238E27FC236}">
                <a16:creationId xmlns:a16="http://schemas.microsoft.com/office/drawing/2014/main" id="{4C7901A5-7BCF-4F39-A846-D0B7349CA7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2016" y="-649943"/>
            <a:ext cx="2956273" cy="2956274"/>
          </a:xfrm>
          <a:prstGeom prst="rect">
            <a:avLst/>
          </a:prstGeom>
        </p:spPr>
      </p:pic>
      <p:grpSp>
        <p:nvGrpSpPr>
          <p:cNvPr id="5" name="Group 4">
            <a:extLst>
              <a:ext uri="{FF2B5EF4-FFF2-40B4-BE49-F238E27FC236}">
                <a16:creationId xmlns:a16="http://schemas.microsoft.com/office/drawing/2014/main" id="{C02E9484-B61A-4563-B238-AAB95885C782}"/>
              </a:ext>
            </a:extLst>
          </p:cNvPr>
          <p:cNvGrpSpPr/>
          <p:nvPr/>
        </p:nvGrpSpPr>
        <p:grpSpPr>
          <a:xfrm>
            <a:off x="5143777" y="4737994"/>
            <a:ext cx="1904443" cy="538242"/>
            <a:chOff x="5143777" y="4890394"/>
            <a:chExt cx="1904443" cy="538242"/>
          </a:xfrm>
        </p:grpSpPr>
        <p:pic>
          <p:nvPicPr>
            <p:cNvPr id="28" name="Graphic 27">
              <a:extLst>
                <a:ext uri="{FF2B5EF4-FFF2-40B4-BE49-F238E27FC236}">
                  <a16:creationId xmlns:a16="http://schemas.microsoft.com/office/drawing/2014/main" id="{74FC3257-4818-48B6-99EB-F5BAC940E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777" y="4890394"/>
              <a:ext cx="538242" cy="538242"/>
            </a:xfrm>
            <a:prstGeom prst="rect">
              <a:avLst/>
            </a:prstGeom>
          </p:spPr>
        </p:pic>
        <p:pic>
          <p:nvPicPr>
            <p:cNvPr id="29" name="Graphic 28">
              <a:extLst>
                <a:ext uri="{FF2B5EF4-FFF2-40B4-BE49-F238E27FC236}">
                  <a16:creationId xmlns:a16="http://schemas.microsoft.com/office/drawing/2014/main" id="{5350A51F-CED0-4CCC-B89B-4BD431CF2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9177" y="4890394"/>
              <a:ext cx="538242" cy="538242"/>
            </a:xfrm>
            <a:prstGeom prst="rect">
              <a:avLst/>
            </a:prstGeom>
          </p:spPr>
        </p:pic>
        <p:pic>
          <p:nvPicPr>
            <p:cNvPr id="30" name="Graphic 29">
              <a:extLst>
                <a:ext uri="{FF2B5EF4-FFF2-40B4-BE49-F238E27FC236}">
                  <a16:creationId xmlns:a16="http://schemas.microsoft.com/office/drawing/2014/main" id="{D5A02411-A157-4903-A64E-9F53667863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4577" y="4890394"/>
              <a:ext cx="538242" cy="538242"/>
            </a:xfrm>
            <a:prstGeom prst="rect">
              <a:avLst/>
            </a:prstGeom>
          </p:spPr>
        </p:pic>
        <p:pic>
          <p:nvPicPr>
            <p:cNvPr id="31" name="Graphic 30">
              <a:extLst>
                <a:ext uri="{FF2B5EF4-FFF2-40B4-BE49-F238E27FC236}">
                  <a16:creationId xmlns:a16="http://schemas.microsoft.com/office/drawing/2014/main" id="{30F72F3D-4C2B-4F33-82CB-B4AD6F63F4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9978" y="4890394"/>
              <a:ext cx="538242" cy="538242"/>
            </a:xfrm>
            <a:prstGeom prst="rect">
              <a:avLst/>
            </a:prstGeom>
          </p:spPr>
        </p:pic>
      </p:grpSp>
      <p:sp>
        <p:nvSpPr>
          <p:cNvPr id="4" name="Rectangle 3">
            <a:extLst>
              <a:ext uri="{FF2B5EF4-FFF2-40B4-BE49-F238E27FC236}">
                <a16:creationId xmlns:a16="http://schemas.microsoft.com/office/drawing/2014/main" id="{2E3AE493-3C97-4705-970E-904E991674F3}"/>
              </a:ext>
            </a:extLst>
          </p:cNvPr>
          <p:cNvSpPr/>
          <p:nvPr/>
        </p:nvSpPr>
        <p:spPr>
          <a:xfrm>
            <a:off x="4592016" y="6339840"/>
            <a:ext cx="2956273" cy="43688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76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600F4CE-D6BE-41C5-A0EF-05E5CD892E66}"/>
              </a:ext>
            </a:extLst>
          </p:cNvPr>
          <p:cNvSpPr/>
          <p:nvPr/>
        </p:nvSpPr>
        <p:spPr>
          <a:xfrm>
            <a:off x="5880100" y="4740500"/>
            <a:ext cx="1724026" cy="15021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3484F8-5B02-4A4A-818A-DA316BF63CAC}"/>
              </a:ext>
            </a:extLst>
          </p:cNvPr>
          <p:cNvSpPr/>
          <p:nvPr/>
        </p:nvSpPr>
        <p:spPr>
          <a:xfrm>
            <a:off x="5880099" y="4045462"/>
            <a:ext cx="2105025" cy="15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836A27-DB38-4C32-9383-6A47C0EA3916}"/>
              </a:ext>
            </a:extLst>
          </p:cNvPr>
          <p:cNvSpPr/>
          <p:nvPr/>
        </p:nvSpPr>
        <p:spPr>
          <a:xfrm>
            <a:off x="5520793" y="3616893"/>
            <a:ext cx="2296057" cy="150217"/>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0872208-3CEC-4EA1-BBC6-2AC5DDD3C5AD}"/>
              </a:ext>
            </a:extLst>
          </p:cNvPr>
          <p:cNvSpPr>
            <a:spLocks noGrp="1"/>
          </p:cNvSpPr>
          <p:nvPr>
            <p:ph type="body" idx="13"/>
          </p:nvPr>
        </p:nvSpPr>
        <p:spPr/>
        <p:txBody>
          <a:bodyPr/>
          <a:lstStyle/>
          <a:p>
            <a:r>
              <a:rPr lang="en-US" dirty="0"/>
              <a:t>&gt;znn genesis distribution &amp; xStakes						  </a:t>
            </a:r>
            <a:r>
              <a:rPr lang="en-US" sz="1200" dirty="0"/>
              <a:t>      1/2</a:t>
            </a:r>
            <a:endParaRPr lang="en-US" dirty="0"/>
          </a:p>
        </p:txBody>
      </p:sp>
      <p:sp>
        <p:nvSpPr>
          <p:cNvPr id="13" name="Rectangle 12">
            <a:extLst>
              <a:ext uri="{FF2B5EF4-FFF2-40B4-BE49-F238E27FC236}">
                <a16:creationId xmlns:a16="http://schemas.microsoft.com/office/drawing/2014/main" id="{D1BB8D7B-2F59-44EB-AD92-6A424622E1DA}"/>
              </a:ext>
            </a:extLst>
          </p:cNvPr>
          <p:cNvSpPr/>
          <p:nvPr/>
        </p:nvSpPr>
        <p:spPr>
          <a:xfrm>
            <a:off x="5158864" y="1018981"/>
            <a:ext cx="6062856" cy="503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just" rtl="0">
              <a:lnSpc>
                <a:spcPct val="150000"/>
              </a:lnSpc>
              <a:spcBef>
                <a:spcPts val="0"/>
              </a:spcBef>
              <a:spcAft>
                <a:spcPts val="1200"/>
              </a:spcAft>
            </a:pPr>
            <a:r>
              <a:rPr lang="en-US" sz="1600" b="1" i="0" u="none" strike="noStrike" dirty="0">
                <a:solidFill>
                  <a:srgbClr val="00FF5B"/>
                </a:solidFill>
                <a:effectLst/>
                <a:latin typeface="IBM Plex Mono" panose="020B0509050203000203" pitchFamily="49" charset="0"/>
              </a:rPr>
              <a:t>xStakes: BTC Bonding &amp; Refund Algorithm</a:t>
            </a:r>
          </a:p>
          <a:p>
            <a:pPr algn="just" rtl="0">
              <a:lnSpc>
                <a:spcPct val="150000"/>
              </a:lnSpc>
              <a:spcBef>
                <a:spcPts val="0"/>
              </a:spcBef>
              <a:spcAft>
                <a:spcPts val="1200"/>
              </a:spcAft>
            </a:pPr>
            <a:r>
              <a:rPr lang="en-US" sz="1200" b="0" i="0" u="none" strike="noStrike" dirty="0">
                <a:solidFill>
                  <a:srgbClr val="00FF5B"/>
                </a:solidFill>
                <a:effectLst/>
                <a:latin typeface="IBM Plex Mono" panose="020B0509050203000203" pitchFamily="49" charset="0"/>
              </a:rPr>
              <a:t>Almost all </a:t>
            </a:r>
            <a:r>
              <a:rPr lang="en-US" sz="1200" i="0" u="none" strike="noStrike" dirty="0">
                <a:solidFill>
                  <a:srgbClr val="00FF5B"/>
                </a:solidFill>
                <a:effectLst/>
                <a:latin typeface="IBM Plex Mono" panose="020B0509050203000203" pitchFamily="49" charset="0"/>
              </a:rPr>
              <a:t>ZNN was “gifted” via a BTC&lt;&gt;ZNN bonding algorithm (“</a:t>
            </a:r>
            <a:r>
              <a:rPr lang="en-US" sz="1200" dirty="0">
                <a:solidFill>
                  <a:srgbClr val="00FF5B"/>
                </a:solidFill>
                <a:latin typeface="IBM Plex Mono" panose="020B0509050203000203" pitchFamily="49" charset="0"/>
              </a:rPr>
              <a:t>xStakes”) at the </a:t>
            </a:r>
            <a:r>
              <a:rPr lang="en-US" sz="1200" i="0" u="none" strike="noStrike" dirty="0">
                <a:solidFill>
                  <a:srgbClr val="00FF5B"/>
                </a:solidFill>
                <a:effectLst/>
                <a:latin typeface="IBM Plex Mono" panose="020B0509050203000203" pitchFamily="49" charset="0"/>
              </a:rPr>
              <a:t>Genesis Distribution</a:t>
            </a:r>
            <a:r>
              <a:rPr lang="en-US" sz="1200" dirty="0">
                <a:solidFill>
                  <a:srgbClr val="00FF5B"/>
                </a:solidFill>
                <a:latin typeface="IBM Plex Mono" panose="020B0509050203000203" pitchFamily="49" charset="0"/>
              </a:rPr>
              <a:t>.</a:t>
            </a:r>
          </a:p>
          <a:p>
            <a:pPr marL="285750" indent="-285750" algn="just" rtl="0">
              <a:lnSpc>
                <a:spcPct val="150000"/>
              </a:lnSpc>
              <a:spcBef>
                <a:spcPts val="0"/>
              </a:spcBef>
              <a:spcAft>
                <a:spcPts val="1200"/>
              </a:spcAft>
              <a:buFont typeface="Wingdings" panose="05000000000000000000" pitchFamily="2" charset="2"/>
              <a:buChar char="§"/>
            </a:pPr>
            <a:r>
              <a:rPr lang="en-US" sz="1200" i="0" u="none" strike="noStrike" dirty="0">
                <a:solidFill>
                  <a:srgbClr val="00FF5B"/>
                </a:solidFill>
                <a:effectLst/>
                <a:latin typeface="IBM Plex Mono" panose="020B0509050203000203" pitchFamily="49" charset="0"/>
              </a:rPr>
              <a:t>Participants received 5k ZNN per 1 BTC.</a:t>
            </a:r>
          </a:p>
          <a:p>
            <a:pPr marL="285750" indent="-285750" algn="just" rtl="0">
              <a:lnSpc>
                <a:spcPct val="150000"/>
              </a:lnSpc>
              <a:spcBef>
                <a:spcPts val="0"/>
              </a:spcBef>
              <a:spcAft>
                <a:spcPts val="1200"/>
              </a:spcAft>
              <a:buFont typeface="Wingdings" panose="05000000000000000000" pitchFamily="2" charset="2"/>
              <a:buChar char="§"/>
            </a:pPr>
            <a:r>
              <a:rPr lang="en-US" sz="1200" dirty="0">
                <a:solidFill>
                  <a:srgbClr val="00FF5B"/>
                </a:solidFill>
                <a:latin typeface="IBM Plex Mono" panose="020B0509050203000203" pitchFamily="49" charset="0"/>
              </a:rPr>
              <a:t>Running a validator node for 1.5 years resulted in a </a:t>
            </a:r>
            <a:r>
              <a:rPr lang="en-US" sz="1200" b="1" dirty="0">
                <a:solidFill>
                  <a:srgbClr val="262626"/>
                </a:solidFill>
                <a:latin typeface="IBM Plex Mono" panose="020B0509050203000203" pitchFamily="49" charset="0"/>
              </a:rPr>
              <a:t>full refund</a:t>
            </a:r>
            <a:r>
              <a:rPr lang="en-US" sz="1200" dirty="0">
                <a:solidFill>
                  <a:srgbClr val="00FF5B"/>
                </a:solidFill>
                <a:latin typeface="IBM Plex Mono" panose="020B0509050203000203" pitchFamily="49" charset="0"/>
              </a:rPr>
              <a:t> </a:t>
            </a:r>
            <a:r>
              <a:rPr lang="en-US" sz="1200" b="1" dirty="0">
                <a:solidFill>
                  <a:srgbClr val="262626"/>
                </a:solidFill>
                <a:latin typeface="IBM Plex Mono" panose="020B0509050203000203" pitchFamily="49" charset="0"/>
              </a:rPr>
              <a:t>of the bonded BTC</a:t>
            </a:r>
            <a:r>
              <a:rPr lang="en-US" sz="1200" dirty="0">
                <a:solidFill>
                  <a:srgbClr val="00FF5B"/>
                </a:solidFill>
                <a:latin typeface="IBM Plex Mono" panose="020B0509050203000203" pitchFamily="49" charset="0"/>
              </a:rPr>
              <a:t> via monthly repayments.</a:t>
            </a:r>
          </a:p>
          <a:p>
            <a:pPr marL="285750" indent="-285750" algn="just" rtl="0">
              <a:lnSpc>
                <a:spcPct val="150000"/>
              </a:lnSpc>
              <a:spcBef>
                <a:spcPts val="0"/>
              </a:spcBef>
              <a:spcAft>
                <a:spcPts val="1200"/>
              </a:spcAft>
              <a:buFont typeface="Wingdings" panose="05000000000000000000" pitchFamily="2" charset="2"/>
              <a:buChar char="§"/>
            </a:pPr>
            <a:r>
              <a:rPr lang="en-US" sz="1200" b="0" i="0" u="none" strike="noStrike" dirty="0">
                <a:solidFill>
                  <a:srgbClr val="00FF5B"/>
                </a:solidFill>
                <a:effectLst/>
                <a:latin typeface="IBM Plex Mono" panose="020B0509050203000203" pitchFamily="49" charset="0"/>
              </a:rPr>
              <a:t>The </a:t>
            </a:r>
            <a:r>
              <a:rPr lang="en-US" sz="1200" b="1" i="0" u="none" strike="noStrike" dirty="0">
                <a:solidFill>
                  <a:srgbClr val="262626"/>
                </a:solidFill>
                <a:effectLst/>
                <a:latin typeface="IBM Plex Mono" panose="020B0509050203000203" pitchFamily="49" charset="0"/>
              </a:rPr>
              <a:t>Network Stability Fund </a:t>
            </a:r>
            <a:r>
              <a:rPr lang="en-US" sz="1200" b="0" i="0" u="none" strike="noStrike" dirty="0">
                <a:solidFill>
                  <a:srgbClr val="00FF5B"/>
                </a:solidFill>
                <a:effectLst/>
                <a:latin typeface="IBM Plex Mono" panose="020B0509050203000203" pitchFamily="49" charset="0"/>
              </a:rPr>
              <a:t>to bootstrap the network was fully distributed to validators.</a:t>
            </a:r>
            <a:endParaRPr lang="en-US" sz="1200" dirty="0">
              <a:solidFill>
                <a:srgbClr val="00FF5B"/>
              </a:solidFill>
              <a:latin typeface="IBM Plex Mono" panose="020B0509050203000203" pitchFamily="49" charset="0"/>
            </a:endParaRPr>
          </a:p>
          <a:p>
            <a:pPr marL="285750" indent="-285750" algn="just" rtl="0">
              <a:lnSpc>
                <a:spcPct val="150000"/>
              </a:lnSpc>
              <a:spcBef>
                <a:spcPts val="0"/>
              </a:spcBef>
              <a:spcAft>
                <a:spcPts val="1200"/>
              </a:spcAft>
              <a:buFont typeface="Wingdings" panose="05000000000000000000" pitchFamily="2" charset="2"/>
              <a:buChar char="§"/>
            </a:pPr>
            <a:r>
              <a:rPr lang="en-US" sz="1200" b="0" i="0" u="none" strike="noStrike" dirty="0">
                <a:solidFill>
                  <a:srgbClr val="00FF5B"/>
                </a:solidFill>
                <a:effectLst/>
                <a:latin typeface="IBM Plex Mono" panose="020B0509050203000203" pitchFamily="49" charset="0"/>
              </a:rPr>
              <a:t>The </a:t>
            </a:r>
            <a:r>
              <a:rPr lang="en-US" sz="1200" b="1" i="0" u="none" strike="noStrike" dirty="0">
                <a:solidFill>
                  <a:srgbClr val="262626"/>
                </a:solidFill>
                <a:effectLst/>
                <a:latin typeface="IBM Plex Mono" panose="020B0509050203000203" pitchFamily="49" charset="0"/>
              </a:rPr>
              <a:t>Zenon Fabric Fund</a:t>
            </a:r>
            <a:r>
              <a:rPr lang="en-US" sz="1200" b="0" i="0" u="none" strike="noStrike" dirty="0">
                <a:solidFill>
                  <a:srgbClr val="262626"/>
                </a:solidFill>
                <a:effectLst/>
                <a:latin typeface="IBM Plex Mono" panose="020B0509050203000203" pitchFamily="49" charset="0"/>
              </a:rPr>
              <a:t> </a:t>
            </a:r>
            <a:r>
              <a:rPr lang="en-US" sz="1200" b="0" i="0" u="none" strike="noStrike" dirty="0">
                <a:solidFill>
                  <a:srgbClr val="00FF5B"/>
                </a:solidFill>
                <a:effectLst/>
                <a:latin typeface="IBM Plex Mono" panose="020B0509050203000203" pitchFamily="49" charset="0"/>
              </a:rPr>
              <a:t>consisted of locked ZNN that did not generate any rewards. They are now used to fund </a:t>
            </a:r>
            <a:r>
              <a:rPr lang="en-US" sz="1200" b="0" i="0" u="none" strike="noStrike" dirty="0">
                <a:solidFill>
                  <a:srgbClr val="00FF5B"/>
                </a:solidFill>
                <a:effectLst/>
                <a:latin typeface="IBM Plex Mono" panose="020B0509050203000203" pitchFamily="49" charset="0"/>
                <a:hlinkClick r:id="rId2">
                  <a:extLst>
                    <a:ext uri="{A12FA001-AC4F-418D-AE19-62706E023703}">
                      <ahyp:hlinkClr xmlns:ahyp="http://schemas.microsoft.com/office/drawing/2018/hyperlinkcolor" val="tx"/>
                    </a:ext>
                  </a:extLst>
                </a:hlinkClick>
              </a:rPr>
              <a:t>Accelerator Z</a:t>
            </a:r>
            <a:r>
              <a:rPr lang="en-US" sz="1200" b="0" i="0" u="none" strike="noStrike" dirty="0">
                <a:solidFill>
                  <a:srgbClr val="00FF5B"/>
                </a:solidFill>
                <a:effectLst/>
                <a:latin typeface="IBM Plex Mono" panose="020B0509050203000203" pitchFamily="49" charset="0"/>
              </a:rPr>
              <a:t>, the </a:t>
            </a:r>
            <a:r>
              <a:rPr lang="en-US" sz="1200" b="0" i="0" u="none" strike="noStrike" dirty="0">
                <a:solidFill>
                  <a:srgbClr val="00FF5B"/>
                </a:solidFill>
                <a:effectLst/>
                <a:latin typeface="IBM Plex Mono" panose="020B0509050203000203" pitchFamily="49" charset="0"/>
                <a:hlinkClick r:id="rId3">
                  <a:extLst>
                    <a:ext uri="{A12FA001-AC4F-418D-AE19-62706E023703}">
                      <ahyp:hlinkClr xmlns:ahyp="http://schemas.microsoft.com/office/drawing/2018/hyperlinkcolor" val="tx"/>
                    </a:ext>
                  </a:extLst>
                </a:hlinkClick>
              </a:rPr>
              <a:t>Orbital Program </a:t>
            </a:r>
            <a:r>
              <a:rPr lang="en-US" sz="1200" b="0" i="0" u="none" strike="noStrike" dirty="0">
                <a:solidFill>
                  <a:srgbClr val="00FF5B"/>
                </a:solidFill>
                <a:effectLst/>
                <a:latin typeface="IBM Plex Mono" panose="020B0509050203000203" pitchFamily="49" charset="0"/>
              </a:rPr>
              <a:t>and </a:t>
            </a:r>
            <a:r>
              <a:rPr lang="en-US" sz="1200" b="0" i="0" u="none" strike="noStrike" dirty="0">
                <a:solidFill>
                  <a:srgbClr val="00FF5B"/>
                </a:solidFill>
                <a:effectLst/>
                <a:latin typeface="IBM Plex Mono" panose="020B0509050203000203" pitchFamily="49" charset="0"/>
                <a:hlinkClick r:id="rId4">
                  <a:extLst>
                    <a:ext uri="{A12FA001-AC4F-418D-AE19-62706E023703}">
                      <ahyp:hlinkClr xmlns:ahyp="http://schemas.microsoft.com/office/drawing/2018/hyperlinkcolor" val="tx"/>
                    </a:ext>
                  </a:extLst>
                </a:hlinkClick>
              </a:rPr>
              <a:t>Vested Pillars</a:t>
            </a:r>
            <a:r>
              <a:rPr lang="en-US" sz="1200" b="0" i="0" u="none" strike="noStrike" dirty="0">
                <a:solidFill>
                  <a:srgbClr val="00FF5B"/>
                </a:solidFill>
                <a:effectLst/>
                <a:latin typeface="IBM Plex Mono" panose="020B0509050203000203" pitchFamily="49" charset="0"/>
              </a:rPr>
              <a:t>.</a:t>
            </a:r>
          </a:p>
        </p:txBody>
      </p:sp>
      <p:sp>
        <p:nvSpPr>
          <p:cNvPr id="6" name="Slide Number Placeholder 1">
            <a:extLst>
              <a:ext uri="{FF2B5EF4-FFF2-40B4-BE49-F238E27FC236}">
                <a16:creationId xmlns:a16="http://schemas.microsoft.com/office/drawing/2014/main" id="{140769BF-6A6E-461D-A271-A63C5F452F3E}"/>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15</a:t>
            </a:fld>
            <a:endParaRPr lang="fr-FR" dirty="0"/>
          </a:p>
        </p:txBody>
      </p:sp>
      <p:graphicFrame>
        <p:nvGraphicFramePr>
          <p:cNvPr id="9" name="Chart 8">
            <a:extLst>
              <a:ext uri="{FF2B5EF4-FFF2-40B4-BE49-F238E27FC236}">
                <a16:creationId xmlns:a16="http://schemas.microsoft.com/office/drawing/2014/main" id="{4C87FA1E-C6E5-46CD-9243-50639A5E2D1B}"/>
              </a:ext>
            </a:extLst>
          </p:cNvPr>
          <p:cNvGraphicFramePr/>
          <p:nvPr>
            <p:extLst>
              <p:ext uri="{D42A27DB-BD31-4B8C-83A1-F6EECF244321}">
                <p14:modId xmlns:p14="http://schemas.microsoft.com/office/powerpoint/2010/main" val="3644415613"/>
              </p:ext>
            </p:extLst>
          </p:nvPr>
        </p:nvGraphicFramePr>
        <p:xfrm>
          <a:off x="373823" y="1222887"/>
          <a:ext cx="4902200" cy="54228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46287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0872208-3CEC-4EA1-BBC6-2AC5DDD3C5AD}"/>
              </a:ext>
            </a:extLst>
          </p:cNvPr>
          <p:cNvSpPr>
            <a:spLocks noGrp="1"/>
          </p:cNvSpPr>
          <p:nvPr>
            <p:ph type="body" idx="13"/>
          </p:nvPr>
        </p:nvSpPr>
        <p:spPr/>
        <p:txBody>
          <a:bodyPr/>
          <a:lstStyle/>
          <a:p>
            <a:r>
              <a:rPr lang="en-US" dirty="0"/>
              <a:t>&gt;znn genesis distribution &amp; xStakes						  </a:t>
            </a:r>
            <a:r>
              <a:rPr lang="en-US" sz="1200" dirty="0"/>
              <a:t>      2/2</a:t>
            </a:r>
            <a:endParaRPr lang="en-US" dirty="0"/>
          </a:p>
        </p:txBody>
      </p:sp>
      <p:sp>
        <p:nvSpPr>
          <p:cNvPr id="13" name="Rectangle 12">
            <a:extLst>
              <a:ext uri="{FF2B5EF4-FFF2-40B4-BE49-F238E27FC236}">
                <a16:creationId xmlns:a16="http://schemas.microsoft.com/office/drawing/2014/main" id="{D1BB8D7B-2F59-44EB-AD92-6A424622E1DA}"/>
              </a:ext>
            </a:extLst>
          </p:cNvPr>
          <p:cNvSpPr/>
          <p:nvPr/>
        </p:nvSpPr>
        <p:spPr>
          <a:xfrm>
            <a:off x="5092751" y="1551076"/>
            <a:ext cx="6188586" cy="3755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rtl="0">
              <a:lnSpc>
                <a:spcPct val="150000"/>
              </a:lnSpc>
              <a:spcBef>
                <a:spcPts val="0"/>
              </a:spcBef>
              <a:spcAft>
                <a:spcPts val="1200"/>
              </a:spcAft>
            </a:pPr>
            <a:r>
              <a:rPr lang="en-US" sz="1600" b="1" i="0" u="none" strike="noStrike" dirty="0">
                <a:solidFill>
                  <a:srgbClr val="00FF5B"/>
                </a:solidFill>
                <a:effectLst/>
                <a:latin typeface="IBM Plex Mono" panose="020B0509050203000203" pitchFamily="49" charset="0"/>
              </a:rPr>
              <a:t>To ensure the </a:t>
            </a:r>
            <a:r>
              <a:rPr lang="en-US" sz="1600" b="1" dirty="0">
                <a:solidFill>
                  <a:srgbClr val="00FF5B"/>
                </a:solidFill>
                <a:latin typeface="IBM Plex Mono" panose="020B0509050203000203" pitchFamily="49" charset="0"/>
              </a:rPr>
              <a:t>initial validator set was purely formed and naturally decentralized by nothing but the free market, the </a:t>
            </a:r>
            <a:r>
              <a:rPr lang="en-US" sz="1600" b="1" i="0" u="none" strike="noStrike" dirty="0">
                <a:solidFill>
                  <a:srgbClr val="00FF5B"/>
                </a:solidFill>
                <a:effectLst/>
                <a:latin typeface="IBM Plex Mono" panose="020B0509050203000203" pitchFamily="49" charset="0"/>
              </a:rPr>
              <a:t>ZNN genesis distribution</a:t>
            </a:r>
            <a:endParaRPr lang="en-US" sz="1600" b="0" dirty="0">
              <a:solidFill>
                <a:srgbClr val="00FF5B"/>
              </a:solidFill>
              <a:effectLst/>
              <a:latin typeface="IBM Plex Mono" panose="020B0509050203000203" pitchFamily="49" charset="0"/>
            </a:endParaRPr>
          </a:p>
          <a:p>
            <a:pPr rtl="0" fontAlgn="base">
              <a:lnSpc>
                <a:spcPct val="150000"/>
              </a:lnSpc>
              <a:spcBef>
                <a:spcPts val="1000"/>
              </a:spcBef>
              <a:spcAft>
                <a:spcPts val="0"/>
              </a:spcAft>
            </a:pPr>
            <a:r>
              <a:rPr lang="en-US" sz="1400" b="0" i="0" u="none" strike="noStrike" dirty="0">
                <a:solidFill>
                  <a:srgbClr val="00FF5B"/>
                </a:solidFill>
                <a:effectLst/>
                <a:latin typeface="IBM Plex Mono" panose="020B0509050203000203" pitchFamily="49" charset="0"/>
              </a:rPr>
              <a:t>... </a:t>
            </a:r>
            <a:r>
              <a:rPr lang="en-US" sz="1400" dirty="0">
                <a:solidFill>
                  <a:srgbClr val="00FF5B"/>
                </a:solidFill>
                <a:latin typeface="IBM Plex Mono" panose="020B0509050203000203" pitchFamily="49" charset="0"/>
              </a:rPr>
              <a:t>had </a:t>
            </a:r>
            <a:r>
              <a:rPr lang="en-US" sz="1400" b="0" i="0" u="none" strike="noStrike" dirty="0">
                <a:solidFill>
                  <a:srgbClr val="00FF5B"/>
                </a:solidFill>
                <a:effectLst/>
                <a:latin typeface="IBM Plex Mono" panose="020B0509050203000203" pitchFamily="49" charset="0"/>
              </a:rPr>
              <a:t>no pre-sale / VC / insider / team allocations</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was publicly announced </a:t>
            </a:r>
            <a:r>
              <a:rPr lang="en-US" sz="1400" dirty="0">
                <a:solidFill>
                  <a:srgbClr val="00FF5B"/>
                </a:solidFill>
                <a:latin typeface="IBM Plex Mono" panose="020B0509050203000203" pitchFamily="49" charset="0"/>
              </a:rPr>
              <a:t>on Bitcointalk &amp; Twitter</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was not advertised beyond word-of-mouth</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was fully anonymous</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did not give any special conditions to anyone</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refunded all BTC to committed validators </a:t>
            </a:r>
          </a:p>
          <a:p>
            <a:pPr rtl="0" fontAlgn="base">
              <a:lnSpc>
                <a:spcPct val="150000"/>
              </a:lnSpc>
              <a:spcBef>
                <a:spcPts val="0"/>
              </a:spcBef>
              <a:spcAft>
                <a:spcPts val="0"/>
              </a:spcAft>
            </a:pPr>
            <a:r>
              <a:rPr lang="en-US" sz="1400" b="0" i="0" u="none" strike="noStrike" dirty="0">
                <a:solidFill>
                  <a:srgbClr val="00FF5B"/>
                </a:solidFill>
                <a:effectLst/>
                <a:latin typeface="IBM Plex Mono" panose="020B0509050203000203" pitchFamily="49" charset="0"/>
              </a:rPr>
              <a:t>... did not limit how much ZNN anyone could acquire</a:t>
            </a:r>
          </a:p>
          <a:p>
            <a:endParaRPr lang="en-US" sz="1400" dirty="0">
              <a:solidFill>
                <a:srgbClr val="00FF5B"/>
              </a:solidFill>
              <a:latin typeface="IBM Plex Mono" panose="020B0509050203000203" pitchFamily="49" charset="0"/>
            </a:endParaRPr>
          </a:p>
        </p:txBody>
      </p:sp>
      <p:sp>
        <p:nvSpPr>
          <p:cNvPr id="33" name="Slide Number Placeholder 1">
            <a:extLst>
              <a:ext uri="{FF2B5EF4-FFF2-40B4-BE49-F238E27FC236}">
                <a16:creationId xmlns:a16="http://schemas.microsoft.com/office/drawing/2014/main" id="{B5A64084-6834-480B-ADF4-A3C2F98B47CA}"/>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16</a:t>
            </a:fld>
            <a:endParaRPr lang="fr-FR" dirty="0"/>
          </a:p>
        </p:txBody>
      </p:sp>
      <p:grpSp>
        <p:nvGrpSpPr>
          <p:cNvPr id="2" name="Group 1">
            <a:extLst>
              <a:ext uri="{FF2B5EF4-FFF2-40B4-BE49-F238E27FC236}">
                <a16:creationId xmlns:a16="http://schemas.microsoft.com/office/drawing/2014/main" id="{BAE9E6AE-FF3F-4402-8FED-7393E6A65B9B}"/>
              </a:ext>
            </a:extLst>
          </p:cNvPr>
          <p:cNvGrpSpPr/>
          <p:nvPr/>
        </p:nvGrpSpPr>
        <p:grpSpPr>
          <a:xfrm>
            <a:off x="831850" y="1256802"/>
            <a:ext cx="3939547" cy="4321038"/>
            <a:chOff x="723477" y="1256802"/>
            <a:chExt cx="3939547" cy="4321038"/>
          </a:xfrm>
        </p:grpSpPr>
        <p:grpSp>
          <p:nvGrpSpPr>
            <p:cNvPr id="36" name="Group 35">
              <a:extLst>
                <a:ext uri="{FF2B5EF4-FFF2-40B4-BE49-F238E27FC236}">
                  <a16:creationId xmlns:a16="http://schemas.microsoft.com/office/drawing/2014/main" id="{48E91A5B-D78F-404E-BFFF-2F088E266C88}"/>
                </a:ext>
              </a:extLst>
            </p:cNvPr>
            <p:cNvGrpSpPr/>
            <p:nvPr/>
          </p:nvGrpSpPr>
          <p:grpSpPr>
            <a:xfrm>
              <a:off x="723477" y="1256802"/>
              <a:ext cx="3939547" cy="4321038"/>
              <a:chOff x="723477" y="1256802"/>
              <a:chExt cx="3939547" cy="4321038"/>
            </a:xfrm>
          </p:grpSpPr>
          <p:sp>
            <p:nvSpPr>
              <p:cNvPr id="25" name="Oval 24">
                <a:extLst>
                  <a:ext uri="{FF2B5EF4-FFF2-40B4-BE49-F238E27FC236}">
                    <a16:creationId xmlns:a16="http://schemas.microsoft.com/office/drawing/2014/main" id="{B98825A9-BAFA-4289-AD88-81D811CAFC43}"/>
                  </a:ext>
                </a:extLst>
              </p:cNvPr>
              <p:cNvSpPr/>
              <p:nvPr/>
            </p:nvSpPr>
            <p:spPr>
              <a:xfrm>
                <a:off x="723477" y="1518421"/>
                <a:ext cx="3939547" cy="3939547"/>
              </a:xfrm>
              <a:prstGeom prst="ellipse">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 name="Oval 25">
                <a:extLst>
                  <a:ext uri="{FF2B5EF4-FFF2-40B4-BE49-F238E27FC236}">
                    <a16:creationId xmlns:a16="http://schemas.microsoft.com/office/drawing/2014/main" id="{B98825A9-BAFA-4289-AD88-81D811CAFC43}"/>
                  </a:ext>
                </a:extLst>
              </p:cNvPr>
              <p:cNvSpPr/>
              <p:nvPr/>
            </p:nvSpPr>
            <p:spPr>
              <a:xfrm>
                <a:off x="1137840" y="1932784"/>
                <a:ext cx="3110820" cy="311082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7" name="Rectangle 26">
                <a:extLst>
                  <a:ext uri="{FF2B5EF4-FFF2-40B4-BE49-F238E27FC236}">
                    <a16:creationId xmlns:a16="http://schemas.microsoft.com/office/drawing/2014/main" id="{92BE72DE-6CB6-4965-B6A9-3870E2374DEC}"/>
                  </a:ext>
                </a:extLst>
              </p:cNvPr>
              <p:cNvSpPr/>
              <p:nvPr/>
            </p:nvSpPr>
            <p:spPr>
              <a:xfrm>
                <a:off x="844686" y="1256802"/>
                <a:ext cx="3697126" cy="4321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rtl="0">
                  <a:spcBef>
                    <a:spcPts val="0"/>
                  </a:spcBef>
                  <a:spcAft>
                    <a:spcPts val="1200"/>
                  </a:spcAft>
                </a:pPr>
                <a:r>
                  <a:rPr lang="en-US" sz="4800" b="1" i="0" u="none" strike="noStrike" dirty="0">
                    <a:solidFill>
                      <a:srgbClr val="00FF5B"/>
                    </a:solidFill>
                    <a:effectLst/>
                    <a:latin typeface="IBM Plex Mono" panose="020B0509050203000203" pitchFamily="49" charset="0"/>
                  </a:rPr>
                  <a:t>100</a:t>
                </a:r>
                <a:r>
                  <a:rPr lang="en-US" sz="2800" b="1" i="0" u="none" strike="noStrike" dirty="0">
                    <a:solidFill>
                      <a:srgbClr val="00FF5B"/>
                    </a:solidFill>
                    <a:effectLst/>
                    <a:latin typeface="IBM Plex Mono" panose="020B0509050203000203" pitchFamily="49" charset="0"/>
                  </a:rPr>
                  <a:t>%</a:t>
                </a:r>
                <a:endParaRPr lang="en-US" b="1" i="0" u="none" strike="noStrike" dirty="0">
                  <a:solidFill>
                    <a:srgbClr val="00FF5B"/>
                  </a:solidFill>
                  <a:effectLst/>
                  <a:latin typeface="IBM Plex Mono" panose="020B0509050203000203" pitchFamily="49" charset="0"/>
                </a:endParaRPr>
              </a:p>
              <a:p>
                <a:pPr algn="ctr" rtl="0">
                  <a:spcBef>
                    <a:spcPts val="0"/>
                  </a:spcBef>
                  <a:spcAft>
                    <a:spcPts val="1200"/>
                  </a:spcAft>
                </a:pPr>
                <a:r>
                  <a:rPr lang="en-US" b="1" i="0" u="none" strike="noStrike" dirty="0">
                    <a:solidFill>
                      <a:srgbClr val="00FF5B"/>
                    </a:solidFill>
                    <a:effectLst/>
                    <a:latin typeface="IBM Plex Mono" panose="020B0509050203000203" pitchFamily="49" charset="0"/>
                  </a:rPr>
                  <a:t>Egalitarian</a:t>
                </a:r>
                <a:br>
                  <a:rPr lang="en-US" b="1" i="0" u="none" strike="noStrike" dirty="0">
                    <a:solidFill>
                      <a:srgbClr val="00FF5B"/>
                    </a:solidFill>
                    <a:effectLst/>
                    <a:latin typeface="IBM Plex Mono" panose="020B0509050203000203" pitchFamily="49" charset="0"/>
                  </a:rPr>
                </a:br>
                <a:endParaRPr lang="en-US" b="1" i="0" u="none" strike="noStrike" dirty="0">
                  <a:solidFill>
                    <a:srgbClr val="00FF5B"/>
                  </a:solidFill>
                  <a:effectLst/>
                  <a:latin typeface="IBM Plex Mono" panose="020B0509050203000203" pitchFamily="49" charset="0"/>
                </a:endParaRPr>
              </a:p>
              <a:p>
                <a:pPr algn="ctr" rtl="0">
                  <a:spcBef>
                    <a:spcPts val="0"/>
                  </a:spcBef>
                  <a:spcAft>
                    <a:spcPts val="1200"/>
                  </a:spcAft>
                </a:pPr>
                <a:endParaRPr lang="en-US" b="1" i="0" u="none" strike="noStrike" dirty="0">
                  <a:solidFill>
                    <a:srgbClr val="00FF5B"/>
                  </a:solidFill>
                  <a:effectLst/>
                  <a:latin typeface="IBM Plex Mono" panose="020B0509050203000203" pitchFamily="49" charset="0"/>
                </a:endParaRPr>
              </a:p>
              <a:p>
                <a:pPr algn="ctr" rtl="0">
                  <a:spcBef>
                    <a:spcPts val="0"/>
                  </a:spcBef>
                  <a:spcAft>
                    <a:spcPts val="1200"/>
                  </a:spcAft>
                </a:pPr>
                <a:r>
                  <a:rPr lang="en-US" b="1" i="0" u="none" strike="noStrike" dirty="0">
                    <a:solidFill>
                      <a:srgbClr val="00FF5B"/>
                    </a:solidFill>
                    <a:effectLst/>
                    <a:latin typeface="IBM Plex Mono" panose="020B0509050203000203" pitchFamily="49" charset="0"/>
                  </a:rPr>
                  <a:t>Distribution</a:t>
                </a:r>
              </a:p>
            </p:txBody>
          </p:sp>
        </p:grpSp>
        <p:pic>
          <p:nvPicPr>
            <p:cNvPr id="10" name="Picture 9">
              <a:extLst>
                <a:ext uri="{FF2B5EF4-FFF2-40B4-BE49-F238E27FC236}">
                  <a16:creationId xmlns:a16="http://schemas.microsoft.com/office/drawing/2014/main" id="{F5AE4251-40D2-469E-8A3A-70ACA8C98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487" y="3429000"/>
              <a:ext cx="1253524" cy="978696"/>
            </a:xfrm>
            <a:prstGeom prst="rect">
              <a:avLst/>
            </a:prstGeom>
          </p:spPr>
        </p:pic>
      </p:grpSp>
    </p:spTree>
    <p:extLst>
      <p:ext uri="{BB962C8B-B14F-4D97-AF65-F5344CB8AC3E}">
        <p14:creationId xmlns:p14="http://schemas.microsoft.com/office/powerpoint/2010/main" val="1080525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FBA9B3A1-4FEC-4ACE-AD15-9A66FEE3A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6205" y="1281537"/>
            <a:ext cx="1836514" cy="1836514"/>
          </a:xfrm>
          <a:prstGeom prst="rect">
            <a:avLst/>
          </a:prstGeom>
        </p:spPr>
      </p:pic>
      <p:sp>
        <p:nvSpPr>
          <p:cNvPr id="18" name="TextBox 17">
            <a:extLst>
              <a:ext uri="{FF2B5EF4-FFF2-40B4-BE49-F238E27FC236}">
                <a16:creationId xmlns:a16="http://schemas.microsoft.com/office/drawing/2014/main" id="{1C767B83-2C21-407F-BB93-D8EF63E88D40}"/>
              </a:ext>
            </a:extLst>
          </p:cNvPr>
          <p:cNvSpPr txBox="1"/>
          <p:nvPr/>
        </p:nvSpPr>
        <p:spPr>
          <a:xfrm>
            <a:off x="2750976" y="3064372"/>
            <a:ext cx="6690048" cy="2350323"/>
          </a:xfrm>
          <a:prstGeom prst="rect">
            <a:avLst/>
          </a:prstGeom>
          <a:noFill/>
        </p:spPr>
        <p:txBody>
          <a:bodyPr wrap="square" lIns="0" rIns="0">
            <a:spAutoFit/>
          </a:bodyPr>
          <a:lstStyle/>
          <a:p>
            <a:pPr marL="0" indent="0" algn="ctr">
              <a:lnSpc>
                <a:spcPct val="150000"/>
              </a:lnSpc>
              <a:buNone/>
            </a:pPr>
            <a:r>
              <a:rPr lang="en-US" sz="2000" dirty="0">
                <a:solidFill>
                  <a:srgbClr val="262626"/>
                </a:solidFill>
                <a:latin typeface="IBM Plex Mono Light" panose="020B0409050203000203" pitchFamily="49" charset="0"/>
              </a:rPr>
              <a:t>“As an experienced real estate developer, the foundation matters a lot to me.”</a:t>
            </a:r>
          </a:p>
          <a:p>
            <a:pPr marL="0" indent="0" algn="ctr">
              <a:lnSpc>
                <a:spcPct val="150000"/>
              </a:lnSpc>
              <a:buNone/>
            </a:pPr>
            <a:endParaRPr lang="en-US" sz="2000" dirty="0">
              <a:solidFill>
                <a:srgbClr val="262626"/>
              </a:solidFill>
              <a:latin typeface="IBM Plex Mono Light" panose="020B0409050203000203" pitchFamily="49" charset="0"/>
            </a:endParaRPr>
          </a:p>
          <a:p>
            <a:pPr marL="0" indent="0" algn="ctr">
              <a:lnSpc>
                <a:spcPct val="150000"/>
              </a:lnSpc>
              <a:buNone/>
            </a:pPr>
            <a:endParaRPr lang="en-US" sz="2000" dirty="0">
              <a:solidFill>
                <a:srgbClr val="262626"/>
              </a:solidFill>
              <a:latin typeface="IBM Plex Mono Light" panose="020B0409050203000203" pitchFamily="49" charset="0"/>
            </a:endParaRPr>
          </a:p>
          <a:p>
            <a:pPr marL="0" indent="0" algn="ctr">
              <a:lnSpc>
                <a:spcPct val="150000"/>
              </a:lnSpc>
              <a:buNone/>
            </a:pPr>
            <a:r>
              <a:rPr lang="en-US" sz="2000" dirty="0">
                <a:solidFill>
                  <a:srgbClr val="262626"/>
                </a:solidFill>
                <a:latin typeface="IBM Plex Mono Light" panose="020B0409050203000203" pitchFamily="49" charset="0"/>
              </a:rPr>
              <a:t>0x3639</a:t>
            </a:r>
            <a:endParaRPr lang="en-US" sz="1600" dirty="0">
              <a:solidFill>
                <a:srgbClr val="262626"/>
              </a:solidFill>
              <a:latin typeface="IBM Plex Mono Light" panose="020B0409050203000203" pitchFamily="49" charset="0"/>
            </a:endParaRPr>
          </a:p>
        </p:txBody>
      </p:sp>
      <p:grpSp>
        <p:nvGrpSpPr>
          <p:cNvPr id="5" name="Group 4">
            <a:extLst>
              <a:ext uri="{FF2B5EF4-FFF2-40B4-BE49-F238E27FC236}">
                <a16:creationId xmlns:a16="http://schemas.microsoft.com/office/drawing/2014/main" id="{C02E9484-B61A-4563-B238-AAB95885C782}"/>
              </a:ext>
            </a:extLst>
          </p:cNvPr>
          <p:cNvGrpSpPr/>
          <p:nvPr/>
        </p:nvGrpSpPr>
        <p:grpSpPr>
          <a:xfrm>
            <a:off x="5143777" y="4239533"/>
            <a:ext cx="1904443" cy="538242"/>
            <a:chOff x="5143777" y="4890394"/>
            <a:chExt cx="1904443" cy="538242"/>
          </a:xfrm>
        </p:grpSpPr>
        <p:pic>
          <p:nvPicPr>
            <p:cNvPr id="28" name="Graphic 27">
              <a:extLst>
                <a:ext uri="{FF2B5EF4-FFF2-40B4-BE49-F238E27FC236}">
                  <a16:creationId xmlns:a16="http://schemas.microsoft.com/office/drawing/2014/main" id="{74FC3257-4818-48B6-99EB-F5BAC940E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777" y="4890394"/>
              <a:ext cx="538242" cy="538242"/>
            </a:xfrm>
            <a:prstGeom prst="rect">
              <a:avLst/>
            </a:prstGeom>
          </p:spPr>
        </p:pic>
        <p:pic>
          <p:nvPicPr>
            <p:cNvPr id="29" name="Graphic 28">
              <a:extLst>
                <a:ext uri="{FF2B5EF4-FFF2-40B4-BE49-F238E27FC236}">
                  <a16:creationId xmlns:a16="http://schemas.microsoft.com/office/drawing/2014/main" id="{5350A51F-CED0-4CCC-B89B-4BD431CF2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9177" y="4890394"/>
              <a:ext cx="538242" cy="538242"/>
            </a:xfrm>
            <a:prstGeom prst="rect">
              <a:avLst/>
            </a:prstGeom>
          </p:spPr>
        </p:pic>
        <p:pic>
          <p:nvPicPr>
            <p:cNvPr id="30" name="Graphic 29">
              <a:extLst>
                <a:ext uri="{FF2B5EF4-FFF2-40B4-BE49-F238E27FC236}">
                  <a16:creationId xmlns:a16="http://schemas.microsoft.com/office/drawing/2014/main" id="{D5A02411-A157-4903-A64E-9F53667863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4577" y="4890394"/>
              <a:ext cx="538242" cy="538242"/>
            </a:xfrm>
            <a:prstGeom prst="rect">
              <a:avLst/>
            </a:prstGeom>
          </p:spPr>
        </p:pic>
        <p:pic>
          <p:nvPicPr>
            <p:cNvPr id="31" name="Graphic 30">
              <a:extLst>
                <a:ext uri="{FF2B5EF4-FFF2-40B4-BE49-F238E27FC236}">
                  <a16:creationId xmlns:a16="http://schemas.microsoft.com/office/drawing/2014/main" id="{30F72F3D-4C2B-4F33-82CB-B4AD6F63F4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9978" y="4890394"/>
              <a:ext cx="538242" cy="538242"/>
            </a:xfrm>
            <a:prstGeom prst="rect">
              <a:avLst/>
            </a:prstGeom>
          </p:spPr>
        </p:pic>
      </p:grpSp>
      <p:sp>
        <p:nvSpPr>
          <p:cNvPr id="4" name="Rectangle 3">
            <a:extLst>
              <a:ext uri="{FF2B5EF4-FFF2-40B4-BE49-F238E27FC236}">
                <a16:creationId xmlns:a16="http://schemas.microsoft.com/office/drawing/2014/main" id="{2E3AE493-3C97-4705-970E-904E991674F3}"/>
              </a:ext>
            </a:extLst>
          </p:cNvPr>
          <p:cNvSpPr/>
          <p:nvPr/>
        </p:nvSpPr>
        <p:spPr>
          <a:xfrm>
            <a:off x="4592016" y="6339840"/>
            <a:ext cx="2956273" cy="43688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F58B498D-5709-4D7D-AFA0-6E237B6FFB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5225" y="1281537"/>
            <a:ext cx="1836514" cy="1836514"/>
          </a:xfrm>
          <a:prstGeom prst="rect">
            <a:avLst/>
          </a:prstGeom>
        </p:spPr>
      </p:pic>
    </p:spTree>
    <p:extLst>
      <p:ext uri="{BB962C8B-B14F-4D97-AF65-F5344CB8AC3E}">
        <p14:creationId xmlns:p14="http://schemas.microsoft.com/office/powerpoint/2010/main" val="247029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70D6F3C3-4197-4400-9139-ADD1A65908DB}"/>
              </a:ext>
            </a:extLst>
          </p:cNvPr>
          <p:cNvSpPr/>
          <p:nvPr/>
        </p:nvSpPr>
        <p:spPr>
          <a:xfrm>
            <a:off x="831850" y="5994258"/>
            <a:ext cx="7427247" cy="713821"/>
          </a:xfrm>
          <a:prstGeom prst="roundRect">
            <a:avLst/>
          </a:prstGeom>
          <a:solidFill>
            <a:schemeClr val="bg1">
              <a:lumMod val="9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11D3B472-E9B9-41A4-9381-AF66A37520DF}"/>
              </a:ext>
            </a:extLst>
          </p:cNvPr>
          <p:cNvSpPr/>
          <p:nvPr/>
        </p:nvSpPr>
        <p:spPr>
          <a:xfrm>
            <a:off x="831850" y="5006184"/>
            <a:ext cx="5657440" cy="713821"/>
          </a:xfrm>
          <a:prstGeom prst="roundRect">
            <a:avLst/>
          </a:prstGeom>
          <a:solidFill>
            <a:schemeClr val="bg1">
              <a:lumMod val="9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E4D33EA9-D993-4498-8403-33346DD030F4}"/>
              </a:ext>
            </a:extLst>
          </p:cNvPr>
          <p:cNvSpPr/>
          <p:nvPr/>
        </p:nvSpPr>
        <p:spPr>
          <a:xfrm>
            <a:off x="831850" y="3929352"/>
            <a:ext cx="6262116" cy="713821"/>
          </a:xfrm>
          <a:prstGeom prst="roundRect">
            <a:avLst/>
          </a:prstGeom>
          <a:solidFill>
            <a:schemeClr val="bg1">
              <a:lumMod val="9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CDCCCD-A320-4E6F-9A09-31A60DDDE7A5}"/>
              </a:ext>
            </a:extLst>
          </p:cNvPr>
          <p:cNvSpPr>
            <a:spLocks noGrp="1"/>
          </p:cNvSpPr>
          <p:nvPr>
            <p:ph type="sldNum" sz="quarter" idx="12"/>
          </p:nvPr>
        </p:nvSpPr>
        <p:spPr/>
        <p:txBody>
          <a:bodyPr/>
          <a:lstStyle/>
          <a:p>
            <a:fld id="{5D1CA2A3-E136-4111-AE75-74FFD3CDDD2E}" type="slidenum">
              <a:rPr lang="fr-FR" smtClean="0"/>
              <a:pPr/>
              <a:t>18</a:t>
            </a:fld>
            <a:endParaRPr lang="fr-FR" dirty="0"/>
          </a:p>
        </p:txBody>
      </p:sp>
      <p:sp>
        <p:nvSpPr>
          <p:cNvPr id="5" name="Text Placeholder 4">
            <a:extLst>
              <a:ext uri="{FF2B5EF4-FFF2-40B4-BE49-F238E27FC236}">
                <a16:creationId xmlns:a16="http://schemas.microsoft.com/office/drawing/2014/main" id="{862D1900-5B7B-4C6D-8551-3B58E4F93B03}"/>
              </a:ext>
            </a:extLst>
          </p:cNvPr>
          <p:cNvSpPr>
            <a:spLocks noGrp="1"/>
          </p:cNvSpPr>
          <p:nvPr>
            <p:ph type="body" idx="13"/>
          </p:nvPr>
        </p:nvSpPr>
        <p:spPr/>
        <p:txBody>
          <a:bodyPr/>
          <a:lstStyle/>
          <a:p>
            <a:r>
              <a:rPr lang="en-US" dirty="0"/>
              <a:t>&gt;dual ledger consensus</a:t>
            </a:r>
          </a:p>
        </p:txBody>
      </p:sp>
      <p:sp>
        <p:nvSpPr>
          <p:cNvPr id="3" name="Content Placeholder 2">
            <a:extLst>
              <a:ext uri="{FF2B5EF4-FFF2-40B4-BE49-F238E27FC236}">
                <a16:creationId xmlns:a16="http://schemas.microsoft.com/office/drawing/2014/main" id="{B08EFF26-0DC1-4CA5-9E4A-4A926681B33D}"/>
              </a:ext>
            </a:extLst>
          </p:cNvPr>
          <p:cNvSpPr>
            <a:spLocks noGrp="1"/>
          </p:cNvSpPr>
          <p:nvPr>
            <p:ph idx="1"/>
          </p:nvPr>
        </p:nvSpPr>
        <p:spPr>
          <a:xfrm>
            <a:off x="743329" y="868830"/>
            <a:ext cx="2854151" cy="409045"/>
          </a:xfrm>
        </p:spPr>
        <p:txBody>
          <a:bodyPr anchor="ctr"/>
          <a:lstStyle/>
          <a:p>
            <a:pPr marL="0" indent="0">
              <a:buNone/>
            </a:pPr>
            <a:r>
              <a:rPr lang="de-DE" sz="1600" b="1" dirty="0">
                <a:latin typeface="IBM Plex Mono Medium" panose="020B0609050203000203" pitchFamily="49" charset="0"/>
              </a:rPr>
              <a:t>Momentum Meta-Ledger</a:t>
            </a:r>
            <a:endParaRPr lang="en-US" sz="1600" b="1" dirty="0">
              <a:latin typeface="IBM Plex Mono Medium" panose="020B0609050203000203" pitchFamily="49" charset="0"/>
            </a:endParaRPr>
          </a:p>
        </p:txBody>
      </p:sp>
      <p:sp>
        <p:nvSpPr>
          <p:cNvPr id="42" name="Content Placeholder 2">
            <a:extLst>
              <a:ext uri="{FF2B5EF4-FFF2-40B4-BE49-F238E27FC236}">
                <a16:creationId xmlns:a16="http://schemas.microsoft.com/office/drawing/2014/main" id="{1C7E09D3-0FAF-41C9-9612-A3847DF1B906}"/>
              </a:ext>
            </a:extLst>
          </p:cNvPr>
          <p:cNvSpPr txBox="1">
            <a:spLocks/>
          </p:cNvSpPr>
          <p:nvPr/>
        </p:nvSpPr>
        <p:spPr>
          <a:xfrm>
            <a:off x="743328" y="3498803"/>
            <a:ext cx="3139841"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rgbClr val="262626"/>
                </a:solidFill>
                <a:latin typeface="IBM Plex Mono Medium" panose="020B0609050203000203" pitchFamily="49" charset="0"/>
              </a:rPr>
              <a:t>Account Block-Lattice</a:t>
            </a:r>
          </a:p>
        </p:txBody>
      </p:sp>
      <p:sp>
        <p:nvSpPr>
          <p:cNvPr id="73" name="Content Placeholder 2">
            <a:extLst>
              <a:ext uri="{FF2B5EF4-FFF2-40B4-BE49-F238E27FC236}">
                <a16:creationId xmlns:a16="http://schemas.microsoft.com/office/drawing/2014/main" id="{6A23CDF0-AC3A-4D19-BC03-320941D47087}"/>
              </a:ext>
            </a:extLst>
          </p:cNvPr>
          <p:cNvSpPr txBox="1">
            <a:spLocks/>
          </p:cNvSpPr>
          <p:nvPr/>
        </p:nvSpPr>
        <p:spPr>
          <a:xfrm>
            <a:off x="924072" y="4203677"/>
            <a:ext cx="1819128"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1050" dirty="0">
                <a:solidFill>
                  <a:srgbClr val="262626"/>
                </a:solidFill>
                <a:latin typeface="IBM Plex Mono" panose="020B0509050203000203" pitchFamily="49" charset="0"/>
              </a:rPr>
              <a:t>first account block = “The Genesis”</a:t>
            </a:r>
          </a:p>
        </p:txBody>
      </p:sp>
      <p:sp>
        <p:nvSpPr>
          <p:cNvPr id="75" name="Content Placeholder 2">
            <a:extLst>
              <a:ext uri="{FF2B5EF4-FFF2-40B4-BE49-F238E27FC236}">
                <a16:creationId xmlns:a16="http://schemas.microsoft.com/office/drawing/2014/main" id="{86093188-1BAD-4FF6-9418-BBEBC8763073}"/>
              </a:ext>
            </a:extLst>
          </p:cNvPr>
          <p:cNvSpPr txBox="1">
            <a:spLocks/>
          </p:cNvSpPr>
          <p:nvPr/>
        </p:nvSpPr>
        <p:spPr>
          <a:xfrm>
            <a:off x="7304855" y="3929353"/>
            <a:ext cx="4138445" cy="1954503"/>
          </a:xfrm>
          <a:prstGeom prst="rect">
            <a:avLst/>
          </a:prstGeom>
        </p:spPr>
        <p:txBody>
          <a:bodyPr vert="horz" wrap="square" lIns="0" tIns="45720" rIns="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6213" indent="-176213">
              <a:lnSpc>
                <a:spcPct val="100000"/>
              </a:lnSpc>
              <a:spcBef>
                <a:spcPts val="0"/>
              </a:spcBef>
              <a:spcAft>
                <a:spcPts val="600"/>
              </a:spcAft>
            </a:pPr>
            <a:r>
              <a:rPr lang="en-US" sz="1050" dirty="0">
                <a:solidFill>
                  <a:srgbClr val="262626"/>
                </a:solidFill>
                <a:latin typeface="IBM Plex Mono" panose="020B0509050203000203" pitchFamily="49" charset="0"/>
              </a:rPr>
              <a:t>Each account has its own chain and block height. </a:t>
            </a:r>
          </a:p>
          <a:p>
            <a:pPr marL="176213" indent="-176213">
              <a:lnSpc>
                <a:spcPct val="100000"/>
              </a:lnSpc>
              <a:spcBef>
                <a:spcPts val="0"/>
              </a:spcBef>
              <a:spcAft>
                <a:spcPts val="600"/>
              </a:spcAft>
            </a:pPr>
            <a:r>
              <a:rPr lang="en-US" sz="1050" dirty="0">
                <a:solidFill>
                  <a:srgbClr val="262626"/>
                </a:solidFill>
                <a:latin typeface="IBM Plex Mono" panose="020B0509050203000203" pitchFamily="49" charset="0"/>
              </a:rPr>
              <a:t>All transactions are account blocks.</a:t>
            </a:r>
          </a:p>
          <a:p>
            <a:pPr marL="182563" indent="-182563">
              <a:lnSpc>
                <a:spcPct val="100000"/>
              </a:lnSpc>
              <a:spcBef>
                <a:spcPts val="0"/>
              </a:spcBef>
              <a:spcAft>
                <a:spcPts val="600"/>
              </a:spcAft>
            </a:pPr>
            <a:r>
              <a:rPr lang="en-US" sz="1050" dirty="0">
                <a:solidFill>
                  <a:srgbClr val="262626"/>
                </a:solidFill>
                <a:latin typeface="IBM Plex Mono" panose="020B0509050203000203" pitchFamily="49" charset="0"/>
              </a:rPr>
              <a:t>Each account block is either a send or a receive.</a:t>
            </a:r>
          </a:p>
          <a:p>
            <a:pPr marL="182563" indent="-182563">
              <a:lnSpc>
                <a:spcPct val="100000"/>
              </a:lnSpc>
              <a:spcBef>
                <a:spcPts val="0"/>
              </a:spcBef>
              <a:spcAft>
                <a:spcPts val="600"/>
              </a:spcAft>
            </a:pPr>
            <a:r>
              <a:rPr lang="en-US" sz="1050" dirty="0">
                <a:solidFill>
                  <a:srgbClr val="262626"/>
                </a:solidFill>
                <a:latin typeface="IBM Plex Mono" panose="020B0509050203000203" pitchFamily="49" charset="0"/>
              </a:rPr>
              <a:t>A send specifies the receiver, the token, and the amount.</a:t>
            </a:r>
          </a:p>
          <a:p>
            <a:pPr marL="182563" indent="-182563">
              <a:lnSpc>
                <a:spcPct val="100000"/>
              </a:lnSpc>
              <a:spcBef>
                <a:spcPts val="0"/>
              </a:spcBef>
              <a:spcAft>
                <a:spcPts val="600"/>
              </a:spcAft>
            </a:pPr>
            <a:r>
              <a:rPr lang="en-US" sz="1050" dirty="0">
                <a:solidFill>
                  <a:srgbClr val="262626"/>
                </a:solidFill>
                <a:latin typeface="IBM Plex Mono" panose="020B0509050203000203" pitchFamily="49" charset="0"/>
              </a:rPr>
              <a:t>A receive references the hash of the send blocks.</a:t>
            </a:r>
          </a:p>
          <a:p>
            <a:pPr marL="182563" indent="-182563">
              <a:lnSpc>
                <a:spcPct val="100000"/>
              </a:lnSpc>
              <a:spcBef>
                <a:spcPts val="0"/>
              </a:spcBef>
              <a:spcAft>
                <a:spcPts val="600"/>
              </a:spcAft>
            </a:pPr>
            <a:r>
              <a:rPr lang="en-US" sz="1050" dirty="0">
                <a:solidFill>
                  <a:srgbClr val="262626"/>
                </a:solidFill>
                <a:latin typeface="IBM Plex Mono" panose="020B0509050203000203" pitchFamily="49" charset="0"/>
              </a:rPr>
              <a:t>Transactions are not automatically received, the receiver must create and sign the receiving tx (until then the tx remains “unreceived”).</a:t>
            </a:r>
          </a:p>
        </p:txBody>
      </p:sp>
      <p:sp>
        <p:nvSpPr>
          <p:cNvPr id="52" name="Content Placeholder 2">
            <a:extLst>
              <a:ext uri="{FF2B5EF4-FFF2-40B4-BE49-F238E27FC236}">
                <a16:creationId xmlns:a16="http://schemas.microsoft.com/office/drawing/2014/main" id="{1DC2CCD1-07D6-46A6-94C4-F68209A0386A}"/>
              </a:ext>
            </a:extLst>
          </p:cNvPr>
          <p:cNvSpPr txBox="1">
            <a:spLocks/>
          </p:cNvSpPr>
          <p:nvPr/>
        </p:nvSpPr>
        <p:spPr>
          <a:xfrm>
            <a:off x="924071" y="5157998"/>
            <a:ext cx="2266237"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b="1" dirty="0">
                <a:solidFill>
                  <a:srgbClr val="262626"/>
                </a:solidFill>
                <a:latin typeface="IBM Plex Mono" panose="020B0509050203000203" pitchFamily="49" charset="0"/>
              </a:rPr>
              <a:t>Account Y</a:t>
            </a:r>
          </a:p>
        </p:txBody>
      </p:sp>
      <p:sp>
        <p:nvSpPr>
          <p:cNvPr id="63" name="Content Placeholder 2">
            <a:extLst>
              <a:ext uri="{FF2B5EF4-FFF2-40B4-BE49-F238E27FC236}">
                <a16:creationId xmlns:a16="http://schemas.microsoft.com/office/drawing/2014/main" id="{2C7274DD-67A2-4DEF-BACD-3D1628802A8E}"/>
              </a:ext>
            </a:extLst>
          </p:cNvPr>
          <p:cNvSpPr txBox="1">
            <a:spLocks/>
          </p:cNvSpPr>
          <p:nvPr/>
        </p:nvSpPr>
        <p:spPr>
          <a:xfrm>
            <a:off x="924071" y="6165198"/>
            <a:ext cx="2266237"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b="1" dirty="0">
                <a:solidFill>
                  <a:srgbClr val="262626"/>
                </a:solidFill>
                <a:latin typeface="IBM Plex Mono" panose="020B0509050203000203" pitchFamily="49" charset="0"/>
              </a:rPr>
              <a:t>Account Z</a:t>
            </a:r>
          </a:p>
        </p:txBody>
      </p:sp>
      <p:sp>
        <p:nvSpPr>
          <p:cNvPr id="45" name="Content Placeholder 2">
            <a:extLst>
              <a:ext uri="{FF2B5EF4-FFF2-40B4-BE49-F238E27FC236}">
                <a16:creationId xmlns:a16="http://schemas.microsoft.com/office/drawing/2014/main" id="{1C576DBB-AD3C-4209-B3D1-20B4AB0D44C6}"/>
              </a:ext>
            </a:extLst>
          </p:cNvPr>
          <p:cNvSpPr txBox="1">
            <a:spLocks/>
          </p:cNvSpPr>
          <p:nvPr/>
        </p:nvSpPr>
        <p:spPr>
          <a:xfrm>
            <a:off x="924071" y="3907848"/>
            <a:ext cx="2266237"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200" b="1" dirty="0">
                <a:solidFill>
                  <a:srgbClr val="262626"/>
                </a:solidFill>
                <a:latin typeface="IBM Plex Mono" panose="020B0509050203000203" pitchFamily="49" charset="0"/>
              </a:rPr>
              <a:t>Account X</a:t>
            </a:r>
          </a:p>
        </p:txBody>
      </p:sp>
      <p:sp>
        <p:nvSpPr>
          <p:cNvPr id="37" name="Content Placeholder 2">
            <a:extLst>
              <a:ext uri="{FF2B5EF4-FFF2-40B4-BE49-F238E27FC236}">
                <a16:creationId xmlns:a16="http://schemas.microsoft.com/office/drawing/2014/main" id="{233FDCCF-4859-47F7-B8D5-C27D2CA2A3BD}"/>
              </a:ext>
            </a:extLst>
          </p:cNvPr>
          <p:cNvSpPr txBox="1">
            <a:spLocks/>
          </p:cNvSpPr>
          <p:nvPr/>
        </p:nvSpPr>
        <p:spPr>
          <a:xfrm>
            <a:off x="4341678" y="2332204"/>
            <a:ext cx="2454787"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050" dirty="0">
                <a:latin typeface="IBM Plex Mono" panose="020B0509050203000203" pitchFamily="49" charset="0"/>
              </a:rPr>
              <a:t>All account blocks “acknowledge” a momentum  (and thus a specific fork)</a:t>
            </a:r>
          </a:p>
        </p:txBody>
      </p:sp>
      <p:sp>
        <p:nvSpPr>
          <p:cNvPr id="6" name="Rectangle: Rounded Corners 5">
            <a:extLst>
              <a:ext uri="{FF2B5EF4-FFF2-40B4-BE49-F238E27FC236}">
                <a16:creationId xmlns:a16="http://schemas.microsoft.com/office/drawing/2014/main" id="{0291ACC7-541A-4D91-B288-32377B053EC3}"/>
              </a:ext>
            </a:extLst>
          </p:cNvPr>
          <p:cNvSpPr/>
          <p:nvPr/>
        </p:nvSpPr>
        <p:spPr>
          <a:xfrm>
            <a:off x="3945114" y="1198005"/>
            <a:ext cx="589935" cy="589935"/>
          </a:xfrm>
          <a:prstGeom prst="roundRect">
            <a:avLst/>
          </a:prstGeom>
          <a:solidFill>
            <a:srgbClr val="262626"/>
          </a:solidFill>
          <a:ln w="22225">
            <a:solidFill>
              <a:srgbClr val="00FF5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rgbClr val="00FF5B"/>
                </a:solidFill>
                <a:latin typeface="IBM Plex Mono Medium" panose="020B0609050203000203" pitchFamily="49" charset="0"/>
              </a:rPr>
              <a:t>321</a:t>
            </a:r>
            <a:endParaRPr lang="en-US" sz="1400" dirty="0">
              <a:solidFill>
                <a:srgbClr val="00FF5B"/>
              </a:solidFill>
              <a:latin typeface="IBM Plex Mono Medium" panose="020B0609050203000203" pitchFamily="49" charset="0"/>
            </a:endParaRPr>
          </a:p>
        </p:txBody>
      </p:sp>
      <p:sp>
        <p:nvSpPr>
          <p:cNvPr id="12" name="Content Placeholder 2">
            <a:extLst>
              <a:ext uri="{FF2B5EF4-FFF2-40B4-BE49-F238E27FC236}">
                <a16:creationId xmlns:a16="http://schemas.microsoft.com/office/drawing/2014/main" id="{41772531-1221-4B86-A634-AF826E8B5946}"/>
              </a:ext>
            </a:extLst>
          </p:cNvPr>
          <p:cNvSpPr txBox="1">
            <a:spLocks/>
          </p:cNvSpPr>
          <p:nvPr/>
        </p:nvSpPr>
        <p:spPr>
          <a:xfrm>
            <a:off x="3471731" y="723352"/>
            <a:ext cx="1536699"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t>assigned: </a:t>
            </a:r>
            <a:r>
              <a:rPr lang="en-US" sz="1200" b="1" dirty="0"/>
              <a:t>Pillar A</a:t>
            </a:r>
          </a:p>
        </p:txBody>
      </p:sp>
      <p:sp>
        <p:nvSpPr>
          <p:cNvPr id="10" name="Rectangle: Rounded Corners 9">
            <a:extLst>
              <a:ext uri="{FF2B5EF4-FFF2-40B4-BE49-F238E27FC236}">
                <a16:creationId xmlns:a16="http://schemas.microsoft.com/office/drawing/2014/main" id="{190EE877-196A-4613-9A85-2491D50F95AC}"/>
              </a:ext>
            </a:extLst>
          </p:cNvPr>
          <p:cNvSpPr/>
          <p:nvPr/>
        </p:nvSpPr>
        <p:spPr>
          <a:xfrm>
            <a:off x="5633707" y="1198005"/>
            <a:ext cx="589935" cy="589935"/>
          </a:xfrm>
          <a:prstGeom prst="roundRect">
            <a:avLst/>
          </a:prstGeom>
          <a:solidFill>
            <a:srgbClr val="262626"/>
          </a:solidFill>
          <a:ln w="22225">
            <a:solidFill>
              <a:srgbClr val="00FF5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rgbClr val="00FF5B"/>
                </a:solidFill>
                <a:latin typeface="IBM Plex Mono Medium" panose="020B0609050203000203" pitchFamily="49" charset="0"/>
              </a:rPr>
              <a:t>322</a:t>
            </a:r>
            <a:endParaRPr lang="en-US" sz="1400" dirty="0">
              <a:solidFill>
                <a:srgbClr val="00FF5B"/>
              </a:solidFill>
              <a:latin typeface="IBM Plex Mono Medium" panose="020B0609050203000203" pitchFamily="49" charset="0"/>
            </a:endParaRPr>
          </a:p>
        </p:txBody>
      </p:sp>
      <p:sp>
        <p:nvSpPr>
          <p:cNvPr id="13" name="Content Placeholder 2">
            <a:extLst>
              <a:ext uri="{FF2B5EF4-FFF2-40B4-BE49-F238E27FC236}">
                <a16:creationId xmlns:a16="http://schemas.microsoft.com/office/drawing/2014/main" id="{FCA7459F-3BA4-4163-93E7-89C18D80AB9D}"/>
              </a:ext>
            </a:extLst>
          </p:cNvPr>
          <p:cNvSpPr txBox="1">
            <a:spLocks/>
          </p:cNvSpPr>
          <p:nvPr/>
        </p:nvSpPr>
        <p:spPr>
          <a:xfrm>
            <a:off x="5160324" y="723352"/>
            <a:ext cx="1536699"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t>assigned: </a:t>
            </a:r>
            <a:r>
              <a:rPr lang="en-US" sz="1200" b="1" dirty="0"/>
              <a:t>Pillar B</a:t>
            </a:r>
          </a:p>
        </p:txBody>
      </p:sp>
      <p:sp>
        <p:nvSpPr>
          <p:cNvPr id="11" name="Rectangle: Rounded Corners 10">
            <a:extLst>
              <a:ext uri="{FF2B5EF4-FFF2-40B4-BE49-F238E27FC236}">
                <a16:creationId xmlns:a16="http://schemas.microsoft.com/office/drawing/2014/main" id="{F2CF7CB5-BA8F-4CE4-BAA2-1F8C358DF951}"/>
              </a:ext>
            </a:extLst>
          </p:cNvPr>
          <p:cNvSpPr/>
          <p:nvPr/>
        </p:nvSpPr>
        <p:spPr>
          <a:xfrm>
            <a:off x="9010893" y="1198005"/>
            <a:ext cx="589935" cy="589935"/>
          </a:xfrm>
          <a:prstGeom prst="roundRect">
            <a:avLst/>
          </a:prstGeom>
          <a:solidFill>
            <a:srgbClr val="262626"/>
          </a:solidFill>
          <a:ln w="22225">
            <a:solidFill>
              <a:srgbClr val="00FF5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rgbClr val="00FF5B"/>
                </a:solidFill>
                <a:latin typeface="IBM Plex Mono Medium" panose="020B0609050203000203" pitchFamily="49" charset="0"/>
              </a:rPr>
              <a:t>323</a:t>
            </a:r>
            <a:endParaRPr lang="en-US" sz="1400" dirty="0">
              <a:solidFill>
                <a:srgbClr val="00FF5B"/>
              </a:solidFill>
              <a:latin typeface="IBM Plex Mono Medium" panose="020B0609050203000203" pitchFamily="49" charset="0"/>
            </a:endParaRPr>
          </a:p>
        </p:txBody>
      </p:sp>
      <p:sp>
        <p:nvSpPr>
          <p:cNvPr id="14" name="Content Placeholder 2">
            <a:extLst>
              <a:ext uri="{FF2B5EF4-FFF2-40B4-BE49-F238E27FC236}">
                <a16:creationId xmlns:a16="http://schemas.microsoft.com/office/drawing/2014/main" id="{3A45CCDF-3131-485D-8322-14B5849CD7B1}"/>
              </a:ext>
            </a:extLst>
          </p:cNvPr>
          <p:cNvSpPr txBox="1">
            <a:spLocks/>
          </p:cNvSpPr>
          <p:nvPr/>
        </p:nvSpPr>
        <p:spPr>
          <a:xfrm>
            <a:off x="8537510" y="723352"/>
            <a:ext cx="1536699"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t>assigned: </a:t>
            </a:r>
            <a:r>
              <a:rPr lang="en-US" sz="1200" b="1" dirty="0"/>
              <a:t>Pillar D</a:t>
            </a:r>
          </a:p>
        </p:txBody>
      </p:sp>
      <p:sp>
        <p:nvSpPr>
          <p:cNvPr id="16" name="Content Placeholder 2">
            <a:extLst>
              <a:ext uri="{FF2B5EF4-FFF2-40B4-BE49-F238E27FC236}">
                <a16:creationId xmlns:a16="http://schemas.microsoft.com/office/drawing/2014/main" id="{6F6143BA-2A04-4B0B-8C7E-9BC4289059FF}"/>
              </a:ext>
            </a:extLst>
          </p:cNvPr>
          <p:cNvSpPr txBox="1">
            <a:spLocks/>
          </p:cNvSpPr>
          <p:nvPr/>
        </p:nvSpPr>
        <p:spPr>
          <a:xfrm>
            <a:off x="6848917" y="723352"/>
            <a:ext cx="1536699"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t>assigned: </a:t>
            </a:r>
            <a:r>
              <a:rPr lang="en-US" sz="1200" b="1" dirty="0"/>
              <a:t>Pillar C</a:t>
            </a:r>
          </a:p>
        </p:txBody>
      </p:sp>
      <p:cxnSp>
        <p:nvCxnSpPr>
          <p:cNvPr id="20" name="Straight Arrow Connector 19">
            <a:extLst>
              <a:ext uri="{FF2B5EF4-FFF2-40B4-BE49-F238E27FC236}">
                <a16:creationId xmlns:a16="http://schemas.microsoft.com/office/drawing/2014/main" id="{5659BFD8-6E6F-4CE8-BB21-1CE144EA8E17}"/>
              </a:ext>
            </a:extLst>
          </p:cNvPr>
          <p:cNvCxnSpPr>
            <a:stCxn id="11" idx="1"/>
            <a:endCxn id="10" idx="3"/>
          </p:cNvCxnSpPr>
          <p:nvPr/>
        </p:nvCxnSpPr>
        <p:spPr>
          <a:xfrm flipH="1">
            <a:off x="6223642" y="1492973"/>
            <a:ext cx="2787251" cy="0"/>
          </a:xfrm>
          <a:prstGeom prst="straightConnector1">
            <a:avLst/>
          </a:prstGeom>
          <a:ln w="22225">
            <a:solidFill>
              <a:srgbClr val="00F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FB42AC-B38C-46CE-8B09-A49D867F9997}"/>
              </a:ext>
            </a:extLst>
          </p:cNvPr>
          <p:cNvCxnSpPr>
            <a:cxnSpLocks/>
            <a:stCxn id="10" idx="1"/>
            <a:endCxn id="6" idx="3"/>
          </p:cNvCxnSpPr>
          <p:nvPr/>
        </p:nvCxnSpPr>
        <p:spPr>
          <a:xfrm flipH="1">
            <a:off x="4535049" y="1492973"/>
            <a:ext cx="1098658" cy="0"/>
          </a:xfrm>
          <a:prstGeom prst="straightConnector1">
            <a:avLst/>
          </a:prstGeom>
          <a:ln w="22225">
            <a:solidFill>
              <a:srgbClr val="00F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79EF55-2977-4D29-86F8-4065E5319873}"/>
              </a:ext>
            </a:extLst>
          </p:cNvPr>
          <p:cNvCxnSpPr>
            <a:cxnSpLocks/>
            <a:stCxn id="6" idx="1"/>
          </p:cNvCxnSpPr>
          <p:nvPr/>
        </p:nvCxnSpPr>
        <p:spPr>
          <a:xfrm flipH="1" flipV="1">
            <a:off x="3225706" y="1492972"/>
            <a:ext cx="719408" cy="1"/>
          </a:xfrm>
          <a:prstGeom prst="straightConnector1">
            <a:avLst/>
          </a:prstGeom>
          <a:ln w="22225">
            <a:solidFill>
              <a:srgbClr val="00FF5B"/>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314D968A-D90A-4126-9C0B-0D96D838B4F4}"/>
              </a:ext>
            </a:extLst>
          </p:cNvPr>
          <p:cNvSpPr txBox="1">
            <a:spLocks/>
          </p:cNvSpPr>
          <p:nvPr/>
        </p:nvSpPr>
        <p:spPr>
          <a:xfrm>
            <a:off x="6918767" y="1514477"/>
            <a:ext cx="1396999" cy="409045"/>
          </a:xfrm>
          <a:prstGeom prst="rect">
            <a:avLst/>
          </a:prstGeom>
        </p:spPr>
        <p:txBody>
          <a:bodyPr vert="horz" wrap="square" lIns="91440" tIns="45720" rIns="91440" bIns="45720" rtlCol="0" anchor="ctr">
            <a:noAutofit/>
          </a:bodyPr>
          <a:lstStyle>
            <a:defPPr>
              <a:defRPr lang="fr-FR"/>
            </a:defPPr>
            <a:lvl1pPr indent="0">
              <a:lnSpc>
                <a:spcPct val="90000"/>
              </a:lnSpc>
              <a:spcBef>
                <a:spcPts val="1000"/>
              </a:spcBef>
              <a:buFont typeface="Wingdings" panose="05000000000000000000" pitchFamily="2" charset="2"/>
              <a:buNone/>
              <a:defRPr sz="1200">
                <a:solidFill>
                  <a:srgbClr val="00FF5B"/>
                </a:solidFill>
                <a:latin typeface="IBM Plex Mono" panose="020B05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t>missed momentum</a:t>
            </a:r>
          </a:p>
        </p:txBody>
      </p:sp>
      <p:sp>
        <p:nvSpPr>
          <p:cNvPr id="28" name="Content Placeholder 2">
            <a:extLst>
              <a:ext uri="{FF2B5EF4-FFF2-40B4-BE49-F238E27FC236}">
                <a16:creationId xmlns:a16="http://schemas.microsoft.com/office/drawing/2014/main" id="{4D71E599-376D-44A4-9F00-1859AB94E579}"/>
              </a:ext>
            </a:extLst>
          </p:cNvPr>
          <p:cNvSpPr txBox="1">
            <a:spLocks/>
          </p:cNvSpPr>
          <p:nvPr/>
        </p:nvSpPr>
        <p:spPr>
          <a:xfrm>
            <a:off x="9874686" y="1285129"/>
            <a:ext cx="1785393" cy="409045"/>
          </a:xfrm>
          <a:prstGeom prst="rect">
            <a:avLst/>
          </a:prstGeom>
        </p:spPr>
        <p:txBody>
          <a:bodyPr vert="horz" wrap="square" lIns="91440" tIns="45720" rIns="91440" bIns="45720" rtlCol="0" anchor="ctr">
            <a:noAutofit/>
          </a:bodyPr>
          <a:lstStyle>
            <a:defPPr>
              <a:defRPr lang="fr-FR"/>
            </a:defPPr>
            <a:lvl1pPr indent="0">
              <a:lnSpc>
                <a:spcPct val="90000"/>
              </a:lnSpc>
              <a:spcBef>
                <a:spcPts val="1000"/>
              </a:spcBef>
              <a:buFont typeface="Wingdings" panose="05000000000000000000" pitchFamily="2" charset="2"/>
              <a:buNone/>
              <a:defRPr sz="1200">
                <a:solidFill>
                  <a:srgbClr val="00FF5B"/>
                </a:solidFill>
                <a:latin typeface="IBM Plex Mono" panose="020B05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50" dirty="0"/>
              <a:t>latest momentum </a:t>
            </a:r>
            <a:br>
              <a:rPr lang="en-US" sz="1050" dirty="0"/>
            </a:br>
            <a:r>
              <a:rPr lang="en-US" sz="1050" dirty="0"/>
              <a:t>= “The Frontier”</a:t>
            </a:r>
          </a:p>
        </p:txBody>
      </p:sp>
      <p:cxnSp>
        <p:nvCxnSpPr>
          <p:cNvPr id="33" name="Straight Arrow Connector 32">
            <a:extLst>
              <a:ext uri="{FF2B5EF4-FFF2-40B4-BE49-F238E27FC236}">
                <a16:creationId xmlns:a16="http://schemas.microsoft.com/office/drawing/2014/main" id="{F75EA8D9-B0B8-4BDC-9342-0B8400D165B9}"/>
              </a:ext>
            </a:extLst>
          </p:cNvPr>
          <p:cNvCxnSpPr>
            <a:cxnSpLocks/>
            <a:stCxn id="30" idx="0"/>
            <a:endCxn id="6" idx="2"/>
          </p:cNvCxnSpPr>
          <p:nvPr/>
        </p:nvCxnSpPr>
        <p:spPr>
          <a:xfrm flipV="1">
            <a:off x="4240081" y="1787940"/>
            <a:ext cx="1" cy="2230172"/>
          </a:xfrm>
          <a:prstGeom prst="straightConnector1">
            <a:avLst/>
          </a:prstGeom>
          <a:ln w="22225">
            <a:solidFill>
              <a:srgbClr val="00FF5B"/>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F5F5443-8BB8-412A-AF60-DCACB46C5F13}"/>
              </a:ext>
            </a:extLst>
          </p:cNvPr>
          <p:cNvCxnSpPr>
            <a:cxnSpLocks/>
            <a:stCxn id="11" idx="2"/>
            <a:endCxn id="30" idx="0"/>
          </p:cNvCxnSpPr>
          <p:nvPr/>
        </p:nvCxnSpPr>
        <p:spPr>
          <a:xfrm flipH="1">
            <a:off x="4240081" y="1787940"/>
            <a:ext cx="5065780" cy="2230172"/>
          </a:xfrm>
          <a:prstGeom prst="straightConnector1">
            <a:avLst/>
          </a:prstGeom>
          <a:ln w="22225">
            <a:solidFill>
              <a:srgbClr val="00FF5B"/>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E8AFA236-5CB5-48DA-B79A-5D336264E676}"/>
              </a:ext>
            </a:extLst>
          </p:cNvPr>
          <p:cNvSpPr txBox="1">
            <a:spLocks/>
          </p:cNvSpPr>
          <p:nvPr/>
        </p:nvSpPr>
        <p:spPr>
          <a:xfrm>
            <a:off x="8293607" y="2268779"/>
            <a:ext cx="1688593" cy="409045"/>
          </a:xfrm>
          <a:prstGeom prst="rect">
            <a:avLst/>
          </a:prstGeom>
        </p:spPr>
        <p:txBody>
          <a:bodyPr vert="horz" wrap="square" lIns="91440" tIns="45720" rIns="91440" bIns="45720" rtlCol="0" anchor="ctr">
            <a:noAutofit/>
          </a:bodyPr>
          <a:lstStyle>
            <a:defPPr>
              <a:defRPr lang="fr-FR"/>
            </a:defPPr>
            <a:lvl1pPr indent="0">
              <a:lnSpc>
                <a:spcPct val="90000"/>
              </a:lnSpc>
              <a:spcBef>
                <a:spcPts val="1000"/>
              </a:spcBef>
              <a:buFont typeface="Wingdings" panose="05000000000000000000" pitchFamily="2" charset="2"/>
              <a:buNone/>
              <a:defRPr sz="1200">
                <a:solidFill>
                  <a:srgbClr val="00FF5B"/>
                </a:solidFill>
                <a:latin typeface="IBM Plex Mono" panose="020B05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50" dirty="0"/>
              <a:t>momentums confirm account blocks</a:t>
            </a:r>
          </a:p>
        </p:txBody>
      </p:sp>
      <p:cxnSp>
        <p:nvCxnSpPr>
          <p:cNvPr id="86" name="Straight Arrow Connector 85">
            <a:extLst>
              <a:ext uri="{FF2B5EF4-FFF2-40B4-BE49-F238E27FC236}">
                <a16:creationId xmlns:a16="http://schemas.microsoft.com/office/drawing/2014/main" id="{610849CD-8773-4714-90D6-8E78027172CC}"/>
              </a:ext>
            </a:extLst>
          </p:cNvPr>
          <p:cNvCxnSpPr>
            <a:cxnSpLocks/>
            <a:stCxn id="57" idx="0"/>
            <a:endCxn id="30" idx="2"/>
          </p:cNvCxnSpPr>
          <p:nvPr/>
        </p:nvCxnSpPr>
        <p:spPr>
          <a:xfrm flipH="1" flipV="1">
            <a:off x="4240081" y="4554417"/>
            <a:ext cx="594032" cy="555139"/>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0DF2B00-D601-4C57-B0BC-4A3BCFA8EE71}"/>
              </a:ext>
            </a:extLst>
          </p:cNvPr>
          <p:cNvCxnSpPr>
            <a:cxnSpLocks/>
            <a:stCxn id="31" idx="2"/>
            <a:endCxn id="58" idx="0"/>
          </p:cNvCxnSpPr>
          <p:nvPr/>
        </p:nvCxnSpPr>
        <p:spPr>
          <a:xfrm>
            <a:off x="5428146" y="4554417"/>
            <a:ext cx="591923" cy="555139"/>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BA580CCF-1BD4-4285-8400-EE373A25CC8D}"/>
              </a:ext>
            </a:extLst>
          </p:cNvPr>
          <p:cNvSpPr/>
          <p:nvPr/>
        </p:nvSpPr>
        <p:spPr>
          <a:xfrm>
            <a:off x="4477202" y="5109556"/>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en-US" sz="1100" b="1" dirty="0">
                <a:solidFill>
                  <a:srgbClr val="262626"/>
                </a:solidFill>
                <a:latin typeface="IBM Plex Mono" panose="020B0509050203000203" pitchFamily="49" charset="0"/>
              </a:rPr>
              <a:t>receive X #1</a:t>
            </a:r>
          </a:p>
        </p:txBody>
      </p:sp>
      <p:sp>
        <p:nvSpPr>
          <p:cNvPr id="58" name="Rectangle: Rounded Corners 57">
            <a:extLst>
              <a:ext uri="{FF2B5EF4-FFF2-40B4-BE49-F238E27FC236}">
                <a16:creationId xmlns:a16="http://schemas.microsoft.com/office/drawing/2014/main" id="{EA75B9CB-5BEF-45FB-A724-3B8C21E8D7DB}"/>
              </a:ext>
            </a:extLst>
          </p:cNvPr>
          <p:cNvSpPr/>
          <p:nvPr/>
        </p:nvSpPr>
        <p:spPr>
          <a:xfrm>
            <a:off x="5663158" y="5109556"/>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en-US" sz="1100" b="1" dirty="0">
                <a:solidFill>
                  <a:srgbClr val="262626"/>
                </a:solidFill>
                <a:latin typeface="IBM Plex Mono" panose="020B0509050203000203" pitchFamily="49" charset="0"/>
              </a:rPr>
              <a:t>send X 5 ZNN</a:t>
            </a:r>
          </a:p>
        </p:txBody>
      </p:sp>
      <p:cxnSp>
        <p:nvCxnSpPr>
          <p:cNvPr id="109" name="Straight Arrow Connector 108">
            <a:extLst>
              <a:ext uri="{FF2B5EF4-FFF2-40B4-BE49-F238E27FC236}">
                <a16:creationId xmlns:a16="http://schemas.microsoft.com/office/drawing/2014/main" id="{8DB64C67-1846-4854-BD11-8F791384ED80}"/>
              </a:ext>
            </a:extLst>
          </p:cNvPr>
          <p:cNvCxnSpPr>
            <a:cxnSpLocks/>
            <a:stCxn id="58" idx="1"/>
            <a:endCxn id="57" idx="3"/>
          </p:cNvCxnSpPr>
          <p:nvPr/>
        </p:nvCxnSpPr>
        <p:spPr>
          <a:xfrm flipH="1">
            <a:off x="5191024" y="5377709"/>
            <a:ext cx="472134" cy="0"/>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6D43FFB-2B3A-4B9F-80A5-35E7FD692BB0}"/>
              </a:ext>
            </a:extLst>
          </p:cNvPr>
          <p:cNvCxnSpPr>
            <a:cxnSpLocks/>
            <a:stCxn id="57" idx="1"/>
          </p:cNvCxnSpPr>
          <p:nvPr/>
        </p:nvCxnSpPr>
        <p:spPr>
          <a:xfrm flipH="1" flipV="1">
            <a:off x="3818402" y="5377708"/>
            <a:ext cx="658800" cy="1"/>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0012888-93A2-4C23-B9D4-B95112B1C073}"/>
              </a:ext>
            </a:extLst>
          </p:cNvPr>
          <p:cNvCxnSpPr>
            <a:cxnSpLocks/>
            <a:stCxn id="62" idx="0"/>
            <a:endCxn id="32" idx="2"/>
          </p:cNvCxnSpPr>
          <p:nvPr/>
        </p:nvCxnSpPr>
        <p:spPr>
          <a:xfrm flipV="1">
            <a:off x="6611992" y="4554417"/>
            <a:ext cx="0" cy="1528599"/>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001C4B04-4276-489F-AD45-33798EFF7DEB}"/>
              </a:ext>
            </a:extLst>
          </p:cNvPr>
          <p:cNvSpPr/>
          <p:nvPr/>
        </p:nvSpPr>
        <p:spPr>
          <a:xfrm>
            <a:off x="6255081" y="6083016"/>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en-US" sz="1100" b="1" dirty="0">
                <a:solidFill>
                  <a:srgbClr val="262626"/>
                </a:solidFill>
                <a:latin typeface="IBM Plex Mono" panose="020B0509050203000203" pitchFamily="49" charset="0"/>
              </a:rPr>
              <a:t>receive X #3</a:t>
            </a:r>
          </a:p>
        </p:txBody>
      </p:sp>
      <p:sp>
        <p:nvSpPr>
          <p:cNvPr id="83" name="Rectangle: Rounded Corners 82">
            <a:extLst>
              <a:ext uri="{FF2B5EF4-FFF2-40B4-BE49-F238E27FC236}">
                <a16:creationId xmlns:a16="http://schemas.microsoft.com/office/drawing/2014/main" id="{9445EFFB-47AA-4AF3-AA79-94C52C7B506E}"/>
              </a:ext>
            </a:extLst>
          </p:cNvPr>
          <p:cNvSpPr/>
          <p:nvPr/>
        </p:nvSpPr>
        <p:spPr>
          <a:xfrm>
            <a:off x="7438927" y="6083016"/>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en-US" sz="1100" b="1" dirty="0">
                <a:solidFill>
                  <a:srgbClr val="262626"/>
                </a:solidFill>
                <a:latin typeface="IBM Plex Mono" panose="020B0509050203000203" pitchFamily="49" charset="0"/>
              </a:rPr>
              <a:t>Send Y 3 QSR</a:t>
            </a:r>
          </a:p>
        </p:txBody>
      </p:sp>
      <p:cxnSp>
        <p:nvCxnSpPr>
          <p:cNvPr id="122" name="Straight Arrow Connector 121">
            <a:extLst>
              <a:ext uri="{FF2B5EF4-FFF2-40B4-BE49-F238E27FC236}">
                <a16:creationId xmlns:a16="http://schemas.microsoft.com/office/drawing/2014/main" id="{46F4A5DD-956B-451F-B13C-3539EB3B0516}"/>
              </a:ext>
            </a:extLst>
          </p:cNvPr>
          <p:cNvCxnSpPr>
            <a:cxnSpLocks/>
            <a:stCxn id="83" idx="1"/>
            <a:endCxn id="62" idx="3"/>
          </p:cNvCxnSpPr>
          <p:nvPr/>
        </p:nvCxnSpPr>
        <p:spPr>
          <a:xfrm flipH="1">
            <a:off x="6968903" y="6351169"/>
            <a:ext cx="470024" cy="0"/>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8D9929A-1983-4821-AF19-600477C8FB66}"/>
              </a:ext>
            </a:extLst>
          </p:cNvPr>
          <p:cNvCxnSpPr>
            <a:cxnSpLocks/>
            <a:stCxn id="62" idx="1"/>
          </p:cNvCxnSpPr>
          <p:nvPr/>
        </p:nvCxnSpPr>
        <p:spPr>
          <a:xfrm flipH="1" flipV="1">
            <a:off x="5568770" y="6351166"/>
            <a:ext cx="686311" cy="3"/>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7D62441-BC82-416C-AF7D-5253A99FA458}"/>
              </a:ext>
            </a:extLst>
          </p:cNvPr>
          <p:cNvCxnSpPr>
            <a:cxnSpLocks/>
            <a:stCxn id="30" idx="0"/>
          </p:cNvCxnSpPr>
          <p:nvPr/>
        </p:nvCxnSpPr>
        <p:spPr>
          <a:xfrm flipV="1">
            <a:off x="4240081" y="3429000"/>
            <a:ext cx="0" cy="589112"/>
          </a:xfrm>
          <a:prstGeom prst="line">
            <a:avLst/>
          </a:prstGeom>
          <a:ln w="222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818B959-840B-4D26-8120-719938955DB6}"/>
              </a:ext>
            </a:extLst>
          </p:cNvPr>
          <p:cNvCxnSpPr>
            <a:cxnSpLocks/>
            <a:endCxn id="30" idx="0"/>
          </p:cNvCxnSpPr>
          <p:nvPr/>
        </p:nvCxnSpPr>
        <p:spPr>
          <a:xfrm flipH="1">
            <a:off x="4240081" y="3429000"/>
            <a:ext cx="1364798" cy="589112"/>
          </a:xfrm>
          <a:prstGeom prst="straightConnector1">
            <a:avLst/>
          </a:prstGeom>
          <a:ln w="22225">
            <a:solidFill>
              <a:srgbClr val="262626"/>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637AC43-34F3-4AF9-B4DF-51CC975149FB}"/>
              </a:ext>
            </a:extLst>
          </p:cNvPr>
          <p:cNvSpPr/>
          <p:nvPr/>
        </p:nvSpPr>
        <p:spPr>
          <a:xfrm>
            <a:off x="5071235" y="4018112"/>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de-DE" sz="1400" dirty="0">
                <a:solidFill>
                  <a:srgbClr val="262626"/>
                </a:solidFill>
                <a:latin typeface="IBM Plex Mono Medium" panose="020B0609050203000203" pitchFamily="49" charset="0"/>
              </a:rPr>
              <a:t>2</a:t>
            </a:r>
            <a:endParaRPr lang="en-US" sz="1400" dirty="0">
              <a:solidFill>
                <a:srgbClr val="262626"/>
              </a:solidFill>
              <a:latin typeface="IBM Plex Mono Medium" panose="020B0609050203000203" pitchFamily="49" charset="0"/>
            </a:endParaRPr>
          </a:p>
        </p:txBody>
      </p:sp>
      <p:sp>
        <p:nvSpPr>
          <p:cNvPr id="32" name="Rectangle: Rounded Corners 31">
            <a:extLst>
              <a:ext uri="{FF2B5EF4-FFF2-40B4-BE49-F238E27FC236}">
                <a16:creationId xmlns:a16="http://schemas.microsoft.com/office/drawing/2014/main" id="{68687D61-6AEE-4965-B1B9-2118E037B142}"/>
              </a:ext>
            </a:extLst>
          </p:cNvPr>
          <p:cNvSpPr/>
          <p:nvPr/>
        </p:nvSpPr>
        <p:spPr>
          <a:xfrm>
            <a:off x="6255081" y="4018112"/>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de-DE" sz="1400" dirty="0">
                <a:solidFill>
                  <a:srgbClr val="262626"/>
                </a:solidFill>
                <a:latin typeface="IBM Plex Mono Medium" panose="020B0609050203000203" pitchFamily="49" charset="0"/>
              </a:rPr>
              <a:t>3</a:t>
            </a:r>
            <a:endParaRPr lang="en-US" sz="1400" dirty="0">
              <a:solidFill>
                <a:srgbClr val="262626"/>
              </a:solidFill>
              <a:latin typeface="IBM Plex Mono Medium" panose="020B0609050203000203" pitchFamily="49" charset="0"/>
            </a:endParaRPr>
          </a:p>
        </p:txBody>
      </p:sp>
      <p:cxnSp>
        <p:nvCxnSpPr>
          <p:cNvPr id="64" name="Straight Arrow Connector 63">
            <a:extLst>
              <a:ext uri="{FF2B5EF4-FFF2-40B4-BE49-F238E27FC236}">
                <a16:creationId xmlns:a16="http://schemas.microsoft.com/office/drawing/2014/main" id="{CC650FBA-B26F-4339-9366-D4B610BF904B}"/>
              </a:ext>
            </a:extLst>
          </p:cNvPr>
          <p:cNvCxnSpPr>
            <a:cxnSpLocks/>
            <a:stCxn id="31" idx="1"/>
            <a:endCxn id="30" idx="3"/>
          </p:cNvCxnSpPr>
          <p:nvPr/>
        </p:nvCxnSpPr>
        <p:spPr>
          <a:xfrm flipH="1">
            <a:off x="4596992" y="4286265"/>
            <a:ext cx="474243" cy="0"/>
          </a:xfrm>
          <a:prstGeom prst="straightConnector1">
            <a:avLst/>
          </a:prstGeom>
          <a:ln w="22225">
            <a:solidFill>
              <a:srgbClr val="262626"/>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0D9EAB-835D-4189-AFE0-5F595EF3DF67}"/>
              </a:ext>
            </a:extLst>
          </p:cNvPr>
          <p:cNvCxnSpPr>
            <a:cxnSpLocks/>
            <a:stCxn id="32" idx="1"/>
            <a:endCxn id="31" idx="3"/>
          </p:cNvCxnSpPr>
          <p:nvPr/>
        </p:nvCxnSpPr>
        <p:spPr>
          <a:xfrm flipH="1">
            <a:off x="5785057" y="4286265"/>
            <a:ext cx="470024" cy="0"/>
          </a:xfrm>
          <a:prstGeom prst="straightConnector1">
            <a:avLst/>
          </a:prstGeom>
          <a:ln w="22225">
            <a:solidFill>
              <a:srgbClr val="262626"/>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FB53B0EC-A183-4320-831F-F701F50CC0D1}"/>
              </a:ext>
            </a:extLst>
          </p:cNvPr>
          <p:cNvSpPr/>
          <p:nvPr/>
        </p:nvSpPr>
        <p:spPr>
          <a:xfrm>
            <a:off x="3883170" y="4018112"/>
            <a:ext cx="713822" cy="536305"/>
          </a:xfrm>
          <a:prstGeom prst="roundRect">
            <a:avLst/>
          </a:prstGeom>
          <a:solidFill>
            <a:srgbClr val="00FF5B"/>
          </a:solidFill>
          <a:ln w="2222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de-DE" sz="1400" dirty="0">
                <a:solidFill>
                  <a:srgbClr val="262626"/>
                </a:solidFill>
                <a:latin typeface="IBM Plex Mono Medium" panose="020B0609050203000203" pitchFamily="49" charset="0"/>
              </a:rPr>
              <a:t>1</a:t>
            </a:r>
            <a:endParaRPr lang="en-US" sz="1400" dirty="0">
              <a:solidFill>
                <a:srgbClr val="262626"/>
              </a:solidFill>
              <a:latin typeface="IBM Plex Mono Medium" panose="020B0609050203000203" pitchFamily="49" charset="0"/>
            </a:endParaRPr>
          </a:p>
        </p:txBody>
      </p:sp>
      <p:sp>
        <p:nvSpPr>
          <p:cNvPr id="68" name="Rectangle: Rounded Corners 67">
            <a:extLst>
              <a:ext uri="{FF2B5EF4-FFF2-40B4-BE49-F238E27FC236}">
                <a16:creationId xmlns:a16="http://schemas.microsoft.com/office/drawing/2014/main" id="{B24ACAEE-507B-4359-98D0-EEAFD2EDE00F}"/>
              </a:ext>
            </a:extLst>
          </p:cNvPr>
          <p:cNvSpPr/>
          <p:nvPr/>
        </p:nvSpPr>
        <p:spPr>
          <a:xfrm>
            <a:off x="10308700" y="161498"/>
            <a:ext cx="333004" cy="333004"/>
          </a:xfrm>
          <a:prstGeom prst="roundRect">
            <a:avLst/>
          </a:prstGeom>
          <a:solidFill>
            <a:srgbClr val="262626"/>
          </a:solidFill>
          <a:ln w="12700">
            <a:solidFill>
              <a:srgbClr val="00FF5B"/>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endParaRPr lang="en-US" sz="1200" dirty="0">
              <a:solidFill>
                <a:srgbClr val="00FF5B"/>
              </a:solidFill>
              <a:latin typeface="IBM Plex Mono Medium" panose="020B0609050203000203" pitchFamily="49" charset="0"/>
            </a:endParaRPr>
          </a:p>
        </p:txBody>
      </p:sp>
      <p:sp>
        <p:nvSpPr>
          <p:cNvPr id="69" name="Content Placeholder 2">
            <a:extLst>
              <a:ext uri="{FF2B5EF4-FFF2-40B4-BE49-F238E27FC236}">
                <a16:creationId xmlns:a16="http://schemas.microsoft.com/office/drawing/2014/main" id="{07B00B38-C468-4A31-BB7C-0D86E453FE69}"/>
              </a:ext>
            </a:extLst>
          </p:cNvPr>
          <p:cNvSpPr txBox="1">
            <a:spLocks/>
          </p:cNvSpPr>
          <p:nvPr/>
        </p:nvSpPr>
        <p:spPr>
          <a:xfrm>
            <a:off x="10638437" y="123418"/>
            <a:ext cx="1224838" cy="409045"/>
          </a:xfrm>
          <a:prstGeom prst="rect">
            <a:avLst/>
          </a:prstGeom>
        </p:spPr>
        <p:txBody>
          <a:bodyPr vert="horz" wrap="square" lIns="91440" tIns="45720" rIns="91440" bIns="45720" rtlCol="0" anchor="ctr">
            <a:noAutofit/>
          </a:bodyPr>
          <a:lstStyle>
            <a:defPPr>
              <a:defRPr lang="fr-FR"/>
            </a:defPPr>
            <a:lvl1pPr indent="0">
              <a:lnSpc>
                <a:spcPct val="90000"/>
              </a:lnSpc>
              <a:spcBef>
                <a:spcPts val="1000"/>
              </a:spcBef>
              <a:buFont typeface="Wingdings" panose="05000000000000000000" pitchFamily="2" charset="2"/>
              <a:buNone/>
              <a:defRPr sz="1200">
                <a:solidFill>
                  <a:srgbClr val="00FF5B"/>
                </a:solidFill>
                <a:latin typeface="IBM Plex Mono" panose="020B05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42875" indent="-142875"/>
            <a:r>
              <a:rPr lang="en-US" sz="900" dirty="0"/>
              <a:t>= signed message</a:t>
            </a:r>
          </a:p>
        </p:txBody>
      </p:sp>
      <p:sp>
        <p:nvSpPr>
          <p:cNvPr id="71" name="Content Placeholder 2">
            <a:extLst>
              <a:ext uri="{FF2B5EF4-FFF2-40B4-BE49-F238E27FC236}">
                <a16:creationId xmlns:a16="http://schemas.microsoft.com/office/drawing/2014/main" id="{DA38878D-B9D6-4319-923C-5A06BF8BF60D}"/>
              </a:ext>
            </a:extLst>
          </p:cNvPr>
          <p:cNvSpPr txBox="1">
            <a:spLocks/>
          </p:cNvSpPr>
          <p:nvPr/>
        </p:nvSpPr>
        <p:spPr>
          <a:xfrm>
            <a:off x="8833198" y="123418"/>
            <a:ext cx="1120456" cy="409045"/>
          </a:xfrm>
          <a:prstGeom prst="rect">
            <a:avLst/>
          </a:prstGeom>
        </p:spPr>
        <p:txBody>
          <a:bodyPr vert="horz" wrap="square" lIns="91440" tIns="45720" rIns="91440" bIns="45720" rtlCol="0" anchor="ctr">
            <a:noAutofit/>
          </a:bodyPr>
          <a:lstStyle>
            <a:defPPr>
              <a:defRPr lang="fr-FR"/>
            </a:defPPr>
            <a:lvl1pPr indent="0">
              <a:lnSpc>
                <a:spcPct val="90000"/>
              </a:lnSpc>
              <a:spcBef>
                <a:spcPts val="1000"/>
              </a:spcBef>
              <a:buFont typeface="Wingdings" panose="05000000000000000000" pitchFamily="2" charset="2"/>
              <a:buNone/>
              <a:defRPr sz="1200">
                <a:solidFill>
                  <a:srgbClr val="00FF5B"/>
                </a:solidFill>
                <a:latin typeface="IBM Plex Mono" panose="020B05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3350" indent="-133350"/>
            <a:r>
              <a:rPr lang="en-US" sz="900" dirty="0"/>
              <a:t>= reference to a hash</a:t>
            </a:r>
          </a:p>
        </p:txBody>
      </p:sp>
      <p:cxnSp>
        <p:nvCxnSpPr>
          <p:cNvPr id="72" name="Straight Arrow Connector 71">
            <a:extLst>
              <a:ext uri="{FF2B5EF4-FFF2-40B4-BE49-F238E27FC236}">
                <a16:creationId xmlns:a16="http://schemas.microsoft.com/office/drawing/2014/main" id="{57473267-337E-4DC4-B49B-AEB741F4F649}"/>
              </a:ext>
            </a:extLst>
          </p:cNvPr>
          <p:cNvCxnSpPr>
            <a:cxnSpLocks/>
          </p:cNvCxnSpPr>
          <p:nvPr/>
        </p:nvCxnSpPr>
        <p:spPr>
          <a:xfrm rot="10800000" flipH="1">
            <a:off x="8472146" y="319266"/>
            <a:ext cx="341650" cy="0"/>
          </a:xfrm>
          <a:prstGeom prst="straightConnector1">
            <a:avLst/>
          </a:prstGeom>
          <a:solidFill>
            <a:srgbClr val="262626"/>
          </a:solidFill>
          <a:ln w="12700">
            <a:solidFill>
              <a:srgbClr val="00FF5B"/>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1" name="Content Placeholder 2">
            <a:extLst>
              <a:ext uri="{FF2B5EF4-FFF2-40B4-BE49-F238E27FC236}">
                <a16:creationId xmlns:a16="http://schemas.microsoft.com/office/drawing/2014/main" id="{536D6380-16EC-4C96-8ECC-9A415DE3930C}"/>
              </a:ext>
            </a:extLst>
          </p:cNvPr>
          <p:cNvSpPr txBox="1">
            <a:spLocks/>
          </p:cNvSpPr>
          <p:nvPr/>
        </p:nvSpPr>
        <p:spPr>
          <a:xfrm>
            <a:off x="743329" y="1663242"/>
            <a:ext cx="3324491" cy="1532834"/>
          </a:xfrm>
          <a:prstGeom prst="roundRect">
            <a:avLst>
              <a:gd name="adj" fmla="val 0"/>
            </a:avLst>
          </a:prstGeom>
          <a:ln>
            <a:noFill/>
          </a:ln>
        </p:spPr>
        <p:txBody>
          <a:bodyPr vert="horz" wrap="square" lIns="91440" tIns="72000" rIns="91440" bIns="7200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en-US" sz="1050" dirty="0">
                <a:latin typeface="IBM Plex Mono" panose="020B0509050203000203" pitchFamily="49" charset="0"/>
              </a:rPr>
              <a:t>Epoch ≈ 1 day</a:t>
            </a:r>
          </a:p>
          <a:p>
            <a:pPr marL="0" indent="0">
              <a:lnSpc>
                <a:spcPct val="100000"/>
              </a:lnSpc>
              <a:buFont typeface="Wingdings" panose="05000000000000000000" pitchFamily="2" charset="2"/>
              <a:buNone/>
            </a:pPr>
            <a:r>
              <a:rPr lang="en-US" sz="1050" dirty="0">
                <a:latin typeface="IBM Plex Mono" panose="020B0509050203000203" pitchFamily="49" charset="0"/>
              </a:rPr>
              <a:t>Election cycle: every 5 minutes 30 unique Pillars are chosen using delegation based virtual vote to assign the producers of the next 30 momentums</a:t>
            </a:r>
          </a:p>
          <a:p>
            <a:pPr marL="0" indent="0">
              <a:lnSpc>
                <a:spcPct val="100000"/>
              </a:lnSpc>
              <a:buFont typeface="Wingdings" panose="05000000000000000000" pitchFamily="2" charset="2"/>
              <a:buNone/>
            </a:pPr>
            <a:r>
              <a:rPr lang="en-US" sz="1050" dirty="0">
                <a:latin typeface="IBM Plex Mono" panose="020B0509050203000203" pitchFamily="49" charset="0"/>
              </a:rPr>
              <a:t>Momentum assigned for every 10 seconds</a:t>
            </a:r>
          </a:p>
        </p:txBody>
      </p:sp>
      <p:sp>
        <p:nvSpPr>
          <p:cNvPr id="101" name="Content Placeholder 2">
            <a:extLst>
              <a:ext uri="{FF2B5EF4-FFF2-40B4-BE49-F238E27FC236}">
                <a16:creationId xmlns:a16="http://schemas.microsoft.com/office/drawing/2014/main" id="{E62DDFC6-CB42-429F-88FA-FFB7C9C34DAC}"/>
              </a:ext>
            </a:extLst>
          </p:cNvPr>
          <p:cNvSpPr txBox="1">
            <a:spLocks/>
          </p:cNvSpPr>
          <p:nvPr/>
        </p:nvSpPr>
        <p:spPr>
          <a:xfrm>
            <a:off x="8907051" y="6328917"/>
            <a:ext cx="1935270" cy="40904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Wingdings" panose="05000000000000000000" pitchFamily="2" charset="2"/>
              <a:buNone/>
            </a:pPr>
            <a:r>
              <a:rPr lang="en-US" sz="900" dirty="0">
                <a:solidFill>
                  <a:srgbClr val="262626"/>
                </a:solidFill>
                <a:latin typeface="IBM Plex Mono" panose="020B0509050203000203" pitchFamily="49" charset="0"/>
              </a:rPr>
              <a:t>Visualization by @georgezgeorgez</a:t>
            </a:r>
          </a:p>
        </p:txBody>
      </p:sp>
    </p:spTree>
    <p:extLst>
      <p:ext uri="{BB962C8B-B14F-4D97-AF65-F5344CB8AC3E}">
        <p14:creationId xmlns:p14="http://schemas.microsoft.com/office/powerpoint/2010/main" val="424650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E440F-186D-4E43-AAEB-680FA990A9A0}"/>
              </a:ext>
            </a:extLst>
          </p:cNvPr>
          <p:cNvSpPr>
            <a:spLocks noGrp="1"/>
          </p:cNvSpPr>
          <p:nvPr>
            <p:ph type="sldNum" sz="quarter" idx="12"/>
          </p:nvPr>
        </p:nvSpPr>
        <p:spPr/>
        <p:txBody>
          <a:bodyPr/>
          <a:lstStyle/>
          <a:p>
            <a:fld id="{5D1CA2A3-E136-4111-AE75-74FFD3CDDD2E}" type="slidenum">
              <a:rPr lang="fr-FR" smtClean="0"/>
              <a:t>19</a:t>
            </a:fld>
            <a:endParaRPr lang="fr-FR"/>
          </a:p>
        </p:txBody>
      </p:sp>
      <p:sp>
        <p:nvSpPr>
          <p:cNvPr id="3" name="Text Placeholder 2">
            <a:extLst>
              <a:ext uri="{FF2B5EF4-FFF2-40B4-BE49-F238E27FC236}">
                <a16:creationId xmlns:a16="http://schemas.microsoft.com/office/drawing/2014/main" id="{43030AC0-3030-4E96-A79A-96690AA87170}"/>
              </a:ext>
            </a:extLst>
          </p:cNvPr>
          <p:cNvSpPr>
            <a:spLocks noGrp="1"/>
          </p:cNvSpPr>
          <p:nvPr>
            <p:ph type="body" idx="13"/>
          </p:nvPr>
        </p:nvSpPr>
        <p:spPr/>
        <p:txBody>
          <a:bodyPr/>
          <a:lstStyle/>
          <a:p>
            <a:r>
              <a:rPr lang="en-US"/>
              <a:t>&gt;embedded smart contracts</a:t>
            </a:r>
          </a:p>
        </p:txBody>
      </p:sp>
      <p:sp>
        <p:nvSpPr>
          <p:cNvPr id="21" name="Title 5">
            <a:extLst>
              <a:ext uri="{FF2B5EF4-FFF2-40B4-BE49-F238E27FC236}">
                <a16:creationId xmlns:a16="http://schemas.microsoft.com/office/drawing/2014/main" id="{F5102F34-5C10-4223-AE27-612761B8AAB0}"/>
              </a:ext>
            </a:extLst>
          </p:cNvPr>
          <p:cNvSpPr txBox="1">
            <a:spLocks/>
          </p:cNvSpPr>
          <p:nvPr/>
        </p:nvSpPr>
        <p:spPr>
          <a:xfrm>
            <a:off x="831850" y="2534920"/>
            <a:ext cx="5166771" cy="3657600"/>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marL="285750" indent="-285750" algn="just">
              <a:lnSpc>
                <a:spcPct val="150000"/>
              </a:lnSpc>
              <a:buFont typeface="Wingdings" panose="05000000000000000000" pitchFamily="2" charset="2"/>
              <a:buChar char="§"/>
            </a:pPr>
            <a:r>
              <a:rPr lang="en-US" sz="1050" dirty="0"/>
              <a:t>Are included in the node software itself</a:t>
            </a:r>
          </a:p>
          <a:p>
            <a:pPr marL="285750" indent="-285750" algn="just">
              <a:lnSpc>
                <a:spcPct val="150000"/>
              </a:lnSpc>
              <a:buFont typeface="Wingdings" panose="05000000000000000000" pitchFamily="2" charset="2"/>
              <a:buChar char="§"/>
            </a:pPr>
            <a:r>
              <a:rPr lang="en-US" sz="1050" dirty="0"/>
              <a:t>Can directly access any object/data the node has</a:t>
            </a:r>
          </a:p>
          <a:p>
            <a:pPr marL="285750" indent="-285750" algn="just">
              <a:lnSpc>
                <a:spcPct val="150000"/>
              </a:lnSpc>
              <a:buFont typeface="Wingdings" panose="05000000000000000000" pitchFamily="2" charset="2"/>
              <a:buChar char="§"/>
            </a:pPr>
            <a:r>
              <a:rPr lang="en-US" sz="1050" dirty="0"/>
              <a:t>Are directly upgradable via sporks</a:t>
            </a:r>
          </a:p>
          <a:p>
            <a:pPr marL="285750" indent="-285750" algn="just">
              <a:lnSpc>
                <a:spcPct val="150000"/>
              </a:lnSpc>
              <a:buFont typeface="Wingdings" panose="05000000000000000000" pitchFamily="2" charset="2"/>
              <a:buChar char="§"/>
            </a:pPr>
            <a:endParaRPr lang="en-US" sz="1050" dirty="0"/>
          </a:p>
          <a:p>
            <a:pPr algn="just">
              <a:lnSpc>
                <a:spcPct val="150000"/>
              </a:lnSpc>
            </a:pPr>
            <a:r>
              <a:rPr lang="en-US" sz="1050" dirty="0"/>
              <a:t>Existing embedded SCs on NoM:</a:t>
            </a:r>
          </a:p>
          <a:p>
            <a:pPr marL="288925" algn="just">
              <a:lnSpc>
                <a:spcPct val="150000"/>
              </a:lnSpc>
            </a:pPr>
            <a:r>
              <a:rPr lang="en-US" sz="1050" dirty="0"/>
              <a:t>&gt;Accelerator Z (votes / payouts)</a:t>
            </a:r>
          </a:p>
          <a:p>
            <a:pPr marL="288925" algn="just">
              <a:lnSpc>
                <a:spcPct val="150000"/>
              </a:lnSpc>
            </a:pPr>
            <a:r>
              <a:rPr lang="en-US" sz="1050" dirty="0"/>
              <a:t>&gt;Sentinel, Staking, Delegator, Liquidity Rewards</a:t>
            </a:r>
          </a:p>
          <a:p>
            <a:pPr algn="just">
              <a:lnSpc>
                <a:spcPct val="150000"/>
              </a:lnSpc>
            </a:pPr>
            <a:endParaRPr lang="en-US" sz="1050" dirty="0"/>
          </a:p>
          <a:p>
            <a:pPr algn="just">
              <a:lnSpc>
                <a:spcPct val="150000"/>
              </a:lnSpc>
            </a:pPr>
            <a:r>
              <a:rPr lang="en-US" sz="1050" dirty="0"/>
              <a:t>Future applications could be</a:t>
            </a:r>
          </a:p>
          <a:p>
            <a:pPr marL="288925" algn="just">
              <a:lnSpc>
                <a:spcPct val="150000"/>
              </a:lnSpc>
            </a:pPr>
            <a:r>
              <a:rPr lang="en-US" sz="1050" dirty="0"/>
              <a:t>&gt;Protocol-level Liquidity Pools / AMMs </a:t>
            </a:r>
          </a:p>
          <a:p>
            <a:pPr marL="288925" algn="just">
              <a:lnSpc>
                <a:spcPct val="150000"/>
              </a:lnSpc>
            </a:pPr>
            <a:r>
              <a:rPr lang="en-US" sz="1050" dirty="0"/>
              <a:t>&gt;NFT functionalities</a:t>
            </a:r>
          </a:p>
          <a:p>
            <a:pPr marL="288925" algn="just">
              <a:lnSpc>
                <a:spcPct val="150000"/>
              </a:lnSpc>
            </a:pPr>
            <a:r>
              <a:rPr lang="en-US" sz="1050" dirty="0"/>
              <a:t>&gt;...</a:t>
            </a:r>
          </a:p>
        </p:txBody>
      </p:sp>
      <p:sp>
        <p:nvSpPr>
          <p:cNvPr id="22" name="Title 5">
            <a:extLst>
              <a:ext uri="{FF2B5EF4-FFF2-40B4-BE49-F238E27FC236}">
                <a16:creationId xmlns:a16="http://schemas.microsoft.com/office/drawing/2014/main" id="{0926B5C5-C5B3-4E75-84D8-00D485D9D993}"/>
              </a:ext>
            </a:extLst>
          </p:cNvPr>
          <p:cNvSpPr txBox="1">
            <a:spLocks/>
          </p:cNvSpPr>
          <p:nvPr/>
        </p:nvSpPr>
        <p:spPr>
          <a:xfrm>
            <a:off x="6485868" y="2534920"/>
            <a:ext cx="4861582" cy="36576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marL="285750" indent="-285750" algn="just">
              <a:lnSpc>
                <a:spcPct val="150000"/>
              </a:lnSpc>
              <a:buFont typeface="Wingdings" panose="05000000000000000000" pitchFamily="2" charset="2"/>
              <a:buChar char="§"/>
            </a:pPr>
            <a:r>
              <a:rPr lang="en-US" sz="1050" dirty="0"/>
              <a:t>Are loaded onto a virtual machine</a:t>
            </a:r>
          </a:p>
          <a:p>
            <a:pPr marL="285750" indent="-285750" algn="just">
              <a:lnSpc>
                <a:spcPct val="150000"/>
              </a:lnSpc>
              <a:buFont typeface="Wingdings" panose="05000000000000000000" pitchFamily="2" charset="2"/>
              <a:buChar char="§"/>
            </a:pPr>
            <a:r>
              <a:rPr lang="en-US" sz="1050" dirty="0"/>
              <a:t>Offers an isolated interface to scoped ledger data</a:t>
            </a:r>
          </a:p>
          <a:p>
            <a:pPr marL="285750" indent="-285750" algn="just">
              <a:lnSpc>
                <a:spcPct val="150000"/>
              </a:lnSpc>
              <a:buFont typeface="Wingdings" panose="05000000000000000000" pitchFamily="2" charset="2"/>
              <a:buChar char="§"/>
            </a:pPr>
            <a:r>
              <a:rPr lang="en-US" sz="1050" dirty="0"/>
              <a:t>Are immutable and must be replaced to make changes</a:t>
            </a:r>
            <a:endParaRPr lang="en-US" sz="1050" dirty="0">
              <a:solidFill>
                <a:srgbClr val="262626"/>
              </a:solidFill>
            </a:endParaRPr>
          </a:p>
        </p:txBody>
      </p:sp>
      <p:sp>
        <p:nvSpPr>
          <p:cNvPr id="23" name="Title 5">
            <a:extLst>
              <a:ext uri="{FF2B5EF4-FFF2-40B4-BE49-F238E27FC236}">
                <a16:creationId xmlns:a16="http://schemas.microsoft.com/office/drawing/2014/main" id="{C6091056-1404-4F91-94A0-3625BAE81D57}"/>
              </a:ext>
            </a:extLst>
          </p:cNvPr>
          <p:cNvSpPr txBox="1">
            <a:spLocks/>
          </p:cNvSpPr>
          <p:nvPr/>
        </p:nvSpPr>
        <p:spPr>
          <a:xfrm>
            <a:off x="831850" y="1611360"/>
            <a:ext cx="3511550" cy="745760"/>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just">
              <a:lnSpc>
                <a:spcPct val="150000"/>
              </a:lnSpc>
            </a:pPr>
            <a:r>
              <a:rPr lang="en-US" sz="1800" b="1" dirty="0"/>
              <a:t>Embedded Smart Contracts</a:t>
            </a:r>
            <a:endParaRPr lang="en-US" sz="1800" b="1" dirty="0">
              <a:solidFill>
                <a:srgbClr val="262626"/>
              </a:solidFill>
            </a:endParaRPr>
          </a:p>
        </p:txBody>
      </p:sp>
      <p:sp>
        <p:nvSpPr>
          <p:cNvPr id="24" name="Title 5">
            <a:extLst>
              <a:ext uri="{FF2B5EF4-FFF2-40B4-BE49-F238E27FC236}">
                <a16:creationId xmlns:a16="http://schemas.microsoft.com/office/drawing/2014/main" id="{615ED346-9BC8-4F76-BAC1-A8B40EF68E11}"/>
              </a:ext>
            </a:extLst>
          </p:cNvPr>
          <p:cNvSpPr txBox="1">
            <a:spLocks/>
          </p:cNvSpPr>
          <p:nvPr/>
        </p:nvSpPr>
        <p:spPr>
          <a:xfrm>
            <a:off x="6485868" y="1611360"/>
            <a:ext cx="4861582" cy="7457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just">
              <a:lnSpc>
                <a:spcPct val="150000"/>
              </a:lnSpc>
            </a:pPr>
            <a:r>
              <a:rPr lang="en-US" sz="1800" b="1" dirty="0"/>
              <a:t>VM Runtime Smart Contracts</a:t>
            </a:r>
          </a:p>
        </p:txBody>
      </p:sp>
      <p:sp>
        <p:nvSpPr>
          <p:cNvPr id="29" name="Title 5">
            <a:extLst>
              <a:ext uri="{FF2B5EF4-FFF2-40B4-BE49-F238E27FC236}">
                <a16:creationId xmlns:a16="http://schemas.microsoft.com/office/drawing/2014/main" id="{856AD059-4DCD-4503-8BD0-3F67D2C9D98B}"/>
              </a:ext>
            </a:extLst>
          </p:cNvPr>
          <p:cNvSpPr>
            <a:spLocks noGrp="1"/>
          </p:cNvSpPr>
          <p:nvPr>
            <p:ph type="title"/>
          </p:nvPr>
        </p:nvSpPr>
        <p:spPr>
          <a:xfrm>
            <a:off x="748260" y="724323"/>
            <a:ext cx="10611890" cy="1020153"/>
          </a:xfrm>
        </p:spPr>
        <p:txBody>
          <a:bodyPr>
            <a:noAutofit/>
          </a:bodyPr>
          <a:lstStyle/>
          <a:p>
            <a:r>
              <a:rPr lang="en-US" sz="1900" dirty="0"/>
              <a:t>Zenon NoM provides Smart Contract functionality on the protocol level.</a:t>
            </a:r>
          </a:p>
        </p:txBody>
      </p:sp>
      <p:sp>
        <p:nvSpPr>
          <p:cNvPr id="31" name="Rectangle: Rounded Corners 30">
            <a:hlinkClick r:id="rId2"/>
            <a:extLst>
              <a:ext uri="{FF2B5EF4-FFF2-40B4-BE49-F238E27FC236}">
                <a16:creationId xmlns:a16="http://schemas.microsoft.com/office/drawing/2014/main" id="{787E7818-9152-418E-9A06-C6E677E7C291}"/>
              </a:ext>
            </a:extLst>
          </p:cNvPr>
          <p:cNvSpPr/>
          <p:nvPr/>
        </p:nvSpPr>
        <p:spPr>
          <a:xfrm>
            <a:off x="6485868" y="4312920"/>
            <a:ext cx="4874282" cy="1593719"/>
          </a:xfrm>
          <a:prstGeom prst="roundRect">
            <a:avLst>
              <a:gd name="adj" fmla="val 5176"/>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lnSpc>
                <a:spcPct val="150000"/>
              </a:lnSpc>
            </a:pPr>
            <a:r>
              <a:rPr lang="en-US" dirty="0">
                <a:solidFill>
                  <a:srgbClr val="262626"/>
                </a:solidFill>
                <a:latin typeface="IBM Plex Mono" panose="020B0509050203000203" pitchFamily="49" charset="0"/>
              </a:rPr>
              <a:t>Read more on </a:t>
            </a:r>
            <a:br>
              <a:rPr lang="en-US" dirty="0">
                <a:solidFill>
                  <a:srgbClr val="262626"/>
                </a:solidFill>
                <a:latin typeface="IBM Plex Mono" panose="020B0509050203000203" pitchFamily="49" charset="0"/>
              </a:rPr>
            </a:br>
            <a:r>
              <a:rPr lang="en-US" dirty="0">
                <a:solidFill>
                  <a:srgbClr val="262626"/>
                </a:solidFill>
                <a:latin typeface="IBM Plex Mono" panose="020B0509050203000203" pitchFamily="49" charset="0"/>
                <a:hlinkClick r:id="rId2">
                  <a:extLst>
                    <a:ext uri="{A12FA001-AC4F-418D-AE19-62706E023703}">
                      <ahyp:hlinkClr xmlns:ahyp="http://schemas.microsoft.com/office/drawing/2018/hyperlinkcolor" val="tx"/>
                    </a:ext>
                  </a:extLst>
                </a:hlinkClick>
              </a:rPr>
              <a:t>Big Inches Club House</a:t>
            </a:r>
            <a:endParaRPr lang="en-US" dirty="0">
              <a:solidFill>
                <a:srgbClr val="262626"/>
              </a:solidFill>
              <a:latin typeface="IBM Plex Mono" panose="020B0509050203000203" pitchFamily="49" charset="0"/>
            </a:endParaRPr>
          </a:p>
        </p:txBody>
      </p:sp>
      <p:sp>
        <p:nvSpPr>
          <p:cNvPr id="32" name="Title 5">
            <a:extLst>
              <a:ext uri="{FF2B5EF4-FFF2-40B4-BE49-F238E27FC236}">
                <a16:creationId xmlns:a16="http://schemas.microsoft.com/office/drawing/2014/main" id="{BE322FD1-7EBF-4CE9-ABD3-1549CE3C6910}"/>
              </a:ext>
            </a:extLst>
          </p:cNvPr>
          <p:cNvSpPr txBox="1">
            <a:spLocks/>
          </p:cNvSpPr>
          <p:nvPr/>
        </p:nvSpPr>
        <p:spPr>
          <a:xfrm>
            <a:off x="4255546" y="1799320"/>
            <a:ext cx="3100070" cy="745760"/>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ctr">
              <a:lnSpc>
                <a:spcPct val="100000"/>
              </a:lnSpc>
            </a:pPr>
            <a:r>
              <a:rPr lang="en-US" sz="4000" b="1" dirty="0"/>
              <a:t>VS</a:t>
            </a:r>
            <a:endParaRPr lang="en-US" sz="4000" b="1" dirty="0">
              <a:solidFill>
                <a:srgbClr val="262626"/>
              </a:solidFill>
            </a:endParaRPr>
          </a:p>
        </p:txBody>
      </p:sp>
    </p:spTree>
    <p:extLst>
      <p:ext uri="{BB962C8B-B14F-4D97-AF65-F5344CB8AC3E}">
        <p14:creationId xmlns:p14="http://schemas.microsoft.com/office/powerpoint/2010/main" val="1600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2F05E-B152-4664-98DB-D221DC531069}"/>
              </a:ext>
            </a:extLst>
          </p:cNvPr>
          <p:cNvSpPr txBox="1"/>
          <p:nvPr/>
        </p:nvSpPr>
        <p:spPr>
          <a:xfrm>
            <a:off x="2696052" y="1518700"/>
            <a:ext cx="6799896" cy="2278124"/>
          </a:xfrm>
          <a:prstGeom prst="rect">
            <a:avLst/>
          </a:prstGeom>
          <a:noFill/>
        </p:spPr>
        <p:txBody>
          <a:bodyPr wrap="square" lIns="0" rIns="0" anchor="ctr">
            <a:spAutoFit/>
          </a:bodyPr>
          <a:lstStyle/>
          <a:p>
            <a:pPr marL="0" indent="0" algn="ctr">
              <a:lnSpc>
                <a:spcPct val="150000"/>
              </a:lnSpc>
              <a:buNone/>
            </a:pPr>
            <a:r>
              <a:rPr lang="en-US" sz="1200" dirty="0">
                <a:solidFill>
                  <a:srgbClr val="00FF5B"/>
                </a:solidFill>
                <a:latin typeface="IBM Plex Mono Light" panose="020B0409050203000203" pitchFamily="49" charset="0"/>
              </a:rPr>
              <a:t>This deck was created by the Zenon.Network community.</a:t>
            </a:r>
          </a:p>
          <a:p>
            <a:pPr marL="0" indent="0" algn="ctr">
              <a:lnSpc>
                <a:spcPct val="150000"/>
              </a:lnSpc>
              <a:buNone/>
            </a:pPr>
            <a:endParaRPr lang="en-US" sz="1200" dirty="0">
              <a:solidFill>
                <a:srgbClr val="00FF5B"/>
              </a:solidFill>
              <a:latin typeface="IBM Plex Mono Light" panose="020B0409050203000203" pitchFamily="49" charset="0"/>
            </a:endParaRPr>
          </a:p>
          <a:p>
            <a:pPr marL="0" indent="0" algn="ctr">
              <a:lnSpc>
                <a:spcPct val="150000"/>
              </a:lnSpc>
              <a:buNone/>
            </a:pPr>
            <a:r>
              <a:rPr lang="en-US" sz="1200" dirty="0">
                <a:solidFill>
                  <a:srgbClr val="00FF5B"/>
                </a:solidFill>
                <a:latin typeface="IBM Plex Mono Light" panose="020B0409050203000203" pitchFamily="49" charset="0"/>
              </a:rPr>
              <a:t>Some of the concepts presented in these slides are interpretations by the community and are not yet conclusively defined or implemented, and are subject to change pending design and development decisions.</a:t>
            </a:r>
          </a:p>
          <a:p>
            <a:pPr marL="0" indent="0" algn="ctr">
              <a:lnSpc>
                <a:spcPct val="150000"/>
              </a:lnSpc>
              <a:buNone/>
            </a:pPr>
            <a:endParaRPr lang="en-US" sz="1200" dirty="0">
              <a:solidFill>
                <a:srgbClr val="00FF5B"/>
              </a:solidFill>
              <a:latin typeface="IBM Plex Mono Light" panose="020B0409050203000203" pitchFamily="49" charset="0"/>
            </a:endParaRPr>
          </a:p>
          <a:p>
            <a:pPr algn="ctr">
              <a:lnSpc>
                <a:spcPct val="150000"/>
              </a:lnSpc>
            </a:pPr>
            <a:r>
              <a:rPr lang="en-US" sz="1200" dirty="0">
                <a:solidFill>
                  <a:srgbClr val="00FF5B"/>
                </a:solidFill>
                <a:latin typeface="IBM Plex Mono Light" panose="020B0409050203000203" pitchFamily="49" charset="0"/>
              </a:rPr>
              <a:t>For transparency, slides containing interpretative, undefined, or unimplemented concepts are marked with </a:t>
            </a:r>
            <a:r>
              <a:rPr lang="en-US" sz="1200" b="1" dirty="0">
                <a:solidFill>
                  <a:srgbClr val="00FF5B"/>
                </a:solidFill>
                <a:latin typeface="IBM Plex Mono" panose="020B0509050203000203" pitchFamily="49" charset="0"/>
              </a:rPr>
              <a:t>Ea-T, the fat alien.</a:t>
            </a:r>
          </a:p>
        </p:txBody>
      </p:sp>
      <p:pic>
        <p:nvPicPr>
          <p:cNvPr id="10" name="Picture 9">
            <a:extLst>
              <a:ext uri="{FF2B5EF4-FFF2-40B4-BE49-F238E27FC236}">
                <a16:creationId xmlns:a16="http://schemas.microsoft.com/office/drawing/2014/main" id="{E0DE248D-21BA-4223-8465-F8458734D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123" y="4588394"/>
            <a:ext cx="905754" cy="1043245"/>
          </a:xfrm>
          <a:prstGeom prst="rect">
            <a:avLst/>
          </a:prstGeom>
        </p:spPr>
      </p:pic>
    </p:spTree>
    <p:extLst>
      <p:ext uri="{BB962C8B-B14F-4D97-AF65-F5344CB8AC3E}">
        <p14:creationId xmlns:p14="http://schemas.microsoft.com/office/powerpoint/2010/main" val="3815814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50C322-5BE1-4FBE-B6BB-494201B7AF7C}"/>
              </a:ext>
            </a:extLst>
          </p:cNvPr>
          <p:cNvSpPr>
            <a:spLocks noGrp="1"/>
          </p:cNvSpPr>
          <p:nvPr>
            <p:ph type="sldNum" sz="quarter" idx="12"/>
          </p:nvPr>
        </p:nvSpPr>
        <p:spPr/>
        <p:txBody>
          <a:bodyPr/>
          <a:lstStyle/>
          <a:p>
            <a:fld id="{5D1CA2A3-E136-4111-AE75-74FFD3CDDD2E}" type="slidenum">
              <a:rPr lang="fr-FR" smtClean="0"/>
              <a:t>20</a:t>
            </a:fld>
            <a:endParaRPr lang="fr-FR"/>
          </a:p>
        </p:txBody>
      </p:sp>
      <p:sp>
        <p:nvSpPr>
          <p:cNvPr id="3" name="Text Placeholder 2">
            <a:extLst>
              <a:ext uri="{FF2B5EF4-FFF2-40B4-BE49-F238E27FC236}">
                <a16:creationId xmlns:a16="http://schemas.microsoft.com/office/drawing/2014/main" id="{9849943F-DEFA-452F-83C7-EC09B25F215C}"/>
              </a:ext>
            </a:extLst>
          </p:cNvPr>
          <p:cNvSpPr>
            <a:spLocks noGrp="1"/>
          </p:cNvSpPr>
          <p:nvPr>
            <p:ph type="body" idx="13"/>
          </p:nvPr>
        </p:nvSpPr>
        <p:spPr/>
        <p:txBody>
          <a:bodyPr/>
          <a:lstStyle/>
          <a:p>
            <a:r>
              <a:rPr lang="en-US" dirty="0"/>
              <a:t>&gt;ZIPs - zenon improvement proposals</a:t>
            </a:r>
          </a:p>
        </p:txBody>
      </p:sp>
      <p:sp>
        <p:nvSpPr>
          <p:cNvPr id="48" name="Title 5">
            <a:extLst>
              <a:ext uri="{FF2B5EF4-FFF2-40B4-BE49-F238E27FC236}">
                <a16:creationId xmlns:a16="http://schemas.microsoft.com/office/drawing/2014/main" id="{0774482B-77C3-4D93-A64B-39565950DF39}"/>
              </a:ext>
            </a:extLst>
          </p:cNvPr>
          <p:cNvSpPr>
            <a:spLocks noGrp="1"/>
          </p:cNvSpPr>
          <p:nvPr>
            <p:ph type="title"/>
          </p:nvPr>
        </p:nvSpPr>
        <p:spPr>
          <a:xfrm>
            <a:off x="3044453" y="5963743"/>
            <a:ext cx="6103092" cy="526025"/>
          </a:xfrm>
        </p:spPr>
        <p:txBody>
          <a:bodyPr>
            <a:noAutofit/>
          </a:bodyPr>
          <a:lstStyle/>
          <a:p>
            <a:pPr algn="ctr"/>
            <a:r>
              <a:rPr lang="en-US" sz="1200" dirty="0"/>
              <a:t>Inspired by the BIP process, just more decentralized.</a:t>
            </a:r>
          </a:p>
        </p:txBody>
      </p:sp>
      <p:pic>
        <p:nvPicPr>
          <p:cNvPr id="49" name="Picture 48">
            <a:hlinkClick r:id="rId2"/>
            <a:extLst>
              <a:ext uri="{FF2B5EF4-FFF2-40B4-BE49-F238E27FC236}">
                <a16:creationId xmlns:a16="http://schemas.microsoft.com/office/drawing/2014/main" id="{A0E628E9-051B-4F6B-BF73-1F6EC3CAFC51}"/>
              </a:ext>
            </a:extLst>
          </p:cNvPr>
          <p:cNvPicPr>
            <a:picLocks noChangeAspect="1"/>
          </p:cNvPicPr>
          <p:nvPr/>
        </p:nvPicPr>
        <p:blipFill rotWithShape="1">
          <a:blip r:embed="rId3"/>
          <a:srcRect t="525"/>
          <a:stretch/>
        </p:blipFill>
        <p:spPr>
          <a:xfrm>
            <a:off x="1595416" y="879801"/>
            <a:ext cx="9001168" cy="5125456"/>
          </a:xfrm>
          <a:prstGeom prst="roundRect">
            <a:avLst>
              <a:gd name="adj" fmla="val 1720"/>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6887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Straight Connector 117">
            <a:extLst>
              <a:ext uri="{FF2B5EF4-FFF2-40B4-BE49-F238E27FC236}">
                <a16:creationId xmlns:a16="http://schemas.microsoft.com/office/drawing/2014/main" id="{9C11B977-26B4-43BC-A12A-36784E49879C}"/>
              </a:ext>
            </a:extLst>
          </p:cNvPr>
          <p:cNvCxnSpPr>
            <a:cxnSpLocks/>
          </p:cNvCxnSpPr>
          <p:nvPr/>
        </p:nvCxnSpPr>
        <p:spPr>
          <a:xfrm flipV="1">
            <a:off x="5472135" y="3161472"/>
            <a:ext cx="0" cy="1128397"/>
          </a:xfrm>
          <a:prstGeom prst="line">
            <a:avLst/>
          </a:prstGeom>
          <a:ln w="38100" cap="rnd">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32BD18-8A00-43FA-9FB4-5B0B5B25EED3}"/>
              </a:ext>
            </a:extLst>
          </p:cNvPr>
          <p:cNvCxnSpPr>
            <a:cxnSpLocks/>
          </p:cNvCxnSpPr>
          <p:nvPr/>
        </p:nvCxnSpPr>
        <p:spPr>
          <a:xfrm flipV="1">
            <a:off x="835503" y="3077694"/>
            <a:ext cx="0" cy="1212176"/>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1F1FE4D-E303-4232-8946-080C540027A3}"/>
              </a:ext>
            </a:extLst>
          </p:cNvPr>
          <p:cNvGrpSpPr/>
          <p:nvPr/>
        </p:nvGrpSpPr>
        <p:grpSpPr>
          <a:xfrm>
            <a:off x="-1136242" y="3654260"/>
            <a:ext cx="5867689" cy="3592748"/>
            <a:chOff x="-1028700" y="3771501"/>
            <a:chExt cx="5867689" cy="3592748"/>
          </a:xfrm>
        </p:grpSpPr>
        <p:grpSp>
          <p:nvGrpSpPr>
            <p:cNvPr id="24" name="Group 23">
              <a:extLst>
                <a:ext uri="{FF2B5EF4-FFF2-40B4-BE49-F238E27FC236}">
                  <a16:creationId xmlns:a16="http://schemas.microsoft.com/office/drawing/2014/main" id="{FE61073E-CAA7-4581-9A2F-E4CAA0B5BDD9}"/>
                </a:ext>
              </a:extLst>
            </p:cNvPr>
            <p:cNvGrpSpPr/>
            <p:nvPr/>
          </p:nvGrpSpPr>
          <p:grpSpPr>
            <a:xfrm>
              <a:off x="-87394" y="4734680"/>
              <a:ext cx="4926383" cy="2629569"/>
              <a:chOff x="867104" y="613780"/>
              <a:chExt cx="4926383" cy="2629569"/>
            </a:xfrm>
          </p:grpSpPr>
          <p:sp>
            <p:nvSpPr>
              <p:cNvPr id="15" name="Oval 14">
                <a:extLst>
                  <a:ext uri="{FF2B5EF4-FFF2-40B4-BE49-F238E27FC236}">
                    <a16:creationId xmlns:a16="http://schemas.microsoft.com/office/drawing/2014/main" id="{59D50AC0-343E-4869-B7B4-BFA22D7EBD0D}"/>
                  </a:ext>
                </a:extLst>
              </p:cNvPr>
              <p:cNvSpPr/>
              <p:nvPr/>
            </p:nvSpPr>
            <p:spPr>
              <a:xfrm rot="15856431">
                <a:off x="867104" y="613780"/>
                <a:ext cx="1799859" cy="1799859"/>
              </a:xfrm>
              <a:prstGeom prst="ellipse">
                <a:avLst/>
              </a:prstGeom>
              <a:noFill/>
              <a:ln w="50800">
                <a:gradFill>
                  <a:gsLst>
                    <a:gs pos="9000">
                      <a:srgbClr val="262626"/>
                    </a:gs>
                    <a:gs pos="68000">
                      <a:schemeClr val="bg1">
                        <a:lumMod val="50000"/>
                      </a:schemeClr>
                    </a:gs>
                    <a:gs pos="100000">
                      <a:srgbClr val="00FF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D61062F-5FF2-43BB-B812-2A484F60DE09}"/>
                  </a:ext>
                </a:extLst>
              </p:cNvPr>
              <p:cNvPicPr>
                <a:picLocks noChangeAspect="1"/>
              </p:cNvPicPr>
              <p:nvPr/>
            </p:nvPicPr>
            <p:blipFill rotWithShape="1">
              <a:blip r:embed="rId2">
                <a:duotone>
                  <a:prstClr val="black"/>
                  <a:srgbClr val="00FF5B">
                    <a:tint val="45000"/>
                    <a:satMod val="400000"/>
                  </a:srgbClr>
                </a:duotone>
                <a:extLst>
                  <a:ext uri="{BEBA8EAE-BF5A-486C-A8C5-ECC9F3942E4B}">
                    <a14:imgProps xmlns:a14="http://schemas.microsoft.com/office/drawing/2010/main">
                      <a14:imgLayer r:embed="rId3">
                        <a14:imgEffect>
                          <a14:backgroundRemoval t="7520" b="56738" l="49805" r="100000">
                            <a14:backgroundMark x1="51660" y1="22754" x2="70508" y2="32422"/>
                            <a14:backgroundMark x1="82715" y1="55664" x2="74219" y2="36328"/>
                          </a14:backgroundRemoval>
                        </a14:imgEffect>
                      </a14:imgLayer>
                    </a14:imgProps>
                  </a:ext>
                </a:extLst>
              </a:blip>
              <a:srcRect l="46598" b="39215"/>
              <a:stretch/>
            </p:blipFill>
            <p:spPr>
              <a:xfrm rot="2185276" flipH="1" flipV="1">
                <a:off x="3659256" y="814056"/>
                <a:ext cx="2134231" cy="2429293"/>
              </a:xfrm>
              <a:prstGeom prst="rect">
                <a:avLst/>
              </a:prstGeom>
            </p:spPr>
          </p:pic>
        </p:grpSp>
        <p:pic>
          <p:nvPicPr>
            <p:cNvPr id="18" name="Picture 17">
              <a:extLst>
                <a:ext uri="{FF2B5EF4-FFF2-40B4-BE49-F238E27FC236}">
                  <a16:creationId xmlns:a16="http://schemas.microsoft.com/office/drawing/2014/main" id="{2CD974BF-1E81-4747-A459-69453858773E}"/>
                </a:ext>
              </a:extLst>
            </p:cNvPr>
            <p:cNvPicPr>
              <a:picLocks noChangeAspect="1"/>
            </p:cNvPicPr>
            <p:nvPr/>
          </p:nvPicPr>
          <p:blipFill>
            <a:blip r:embed="rId4">
              <a:duotone>
                <a:prstClr val="black"/>
                <a:srgbClr val="00FF5B">
                  <a:tint val="45000"/>
                  <a:satMod val="400000"/>
                </a:srgbClr>
              </a:duotone>
              <a:extLst>
                <a:ext uri="{BEBA8EAE-BF5A-486C-A8C5-ECC9F3942E4B}">
                  <a14:imgProps xmlns:a14="http://schemas.microsoft.com/office/drawing/2010/main">
                    <a14:imgLayer r:embed="rId5">
                      <a14:imgEffect>
                        <a14:backgroundRemoval t="0" b="95801" l="0" r="99707">
                          <a14:foregroundMark x1="58301" y1="44141" x2="56543" y2="41016"/>
                          <a14:foregroundMark x1="53320" y1="39063" x2="53320" y2="40723"/>
                          <a14:foregroundMark x1="45801" y1="44043" x2="49414" y2="43848"/>
                          <a14:foregroundMark x1="41797" y1="52344" x2="42773" y2="51367"/>
                          <a14:foregroundMark x1="57324" y1="51758" x2="57324" y2="51758"/>
                          <a14:foregroundMark x1="56836" y1="53223" x2="57617" y2="54492"/>
                          <a14:foregroundMark x1="58496" y1="41211" x2="58496" y2="41113"/>
                          <a14:foregroundMark x1="55176" y1="41797" x2="54980" y2="41113"/>
                          <a14:foregroundMark x1="59570" y1="52539" x2="58594" y2="51074"/>
                          <a14:foregroundMark x1="46973" y1="46387" x2="46680" y2="47070"/>
                          <a14:backgroundMark x1="9180" y1="58594" x2="9766" y2="18359"/>
                          <a14:backgroundMark x1="35547" y1="3906" x2="76660" y2="48047"/>
                          <a14:backgroundMark x1="38379" y1="31348" x2="29688" y2="22461"/>
                          <a14:backgroundMark x1="30566" y1="21094" x2="39453" y2="31152"/>
                          <a14:backgroundMark x1="25000" y1="14453" x2="42773" y2="31348"/>
                          <a14:backgroundMark x1="48730" y1="44824" x2="48730" y2="44824"/>
                          <a14:backgroundMark x1="46289" y1="44727" x2="49902" y2="44434"/>
                          <a14:backgroundMark x1="54492" y1="40723" x2="56641" y2="41797"/>
                          <a14:backgroundMark x1="54004" y1="42480" x2="54004" y2="42480"/>
                          <a14:backgroundMark x1="54980" y1="43359" x2="54980" y2="43359"/>
                          <a14:backgroundMark x1="49902" y1="51270" x2="49902" y2="51270"/>
                          <a14:backgroundMark x1="48926" y1="48242" x2="48926" y2="48242"/>
                          <a14:backgroundMark x1="47070" y1="47461" x2="47070" y2="47461"/>
                          <a14:backgroundMark x1="58008" y1="51367" x2="57129" y2="50684"/>
                          <a14:backgroundMark x1="56348" y1="51074" x2="56348" y2="51074"/>
                          <a14:backgroundMark x1="56836" y1="46973" x2="56836" y2="46973"/>
                          <a14:backgroundMark x1="58301" y1="45117" x2="58594" y2="44727"/>
                          <a14:backgroundMark x1="57910" y1="43848" x2="58789" y2="43848"/>
                          <a14:backgroundMark x1="56934" y1="41211" x2="56836" y2="41211"/>
                          <a14:backgroundMark x1="52539" y1="39063" x2="53320" y2="39258"/>
                          <a14:backgroundMark x1="41797" y1="52441" x2="42090" y2="52246"/>
                          <a14:backgroundMark x1="42188" y1="52148" x2="41992" y2="52441"/>
                          <a14:backgroundMark x1="47363" y1="47559" x2="47656" y2="47266"/>
                          <a14:backgroundMark x1="48438" y1="48145" x2="48828" y2="48047"/>
                          <a14:backgroundMark x1="46777" y1="46289" x2="47559" y2="46191"/>
                          <a14:backgroundMark x1="57715" y1="54590" x2="56738" y2="53711"/>
                          <a14:backgroundMark x1="58594" y1="51367" x2="59473" y2="51758"/>
                          <a14:backgroundMark x1="57129" y1="53906" x2="57715" y2="54395"/>
                          <a14:backgroundMark x1="56641" y1="53516" x2="57129" y2="53711"/>
                          <a14:backgroundMark x1="58789" y1="51660" x2="59668" y2="52734"/>
                          <a14:backgroundMark x1="59473" y1="52832" x2="59180" y2="52441"/>
                          <a14:backgroundMark x1="47266" y1="44336" x2="48633" y2="44043"/>
                          <a14:backgroundMark x1="57520" y1="52148" x2="56934" y2="51465"/>
                          <a14:backgroundMark x1="54785" y1="41797" x2="54688" y2="41309"/>
                          <a14:backgroundMark x1="56641" y1="40918" x2="56641" y2="41699"/>
                          <a14:backgroundMark x1="56445" y1="41016" x2="56445" y2="40625"/>
                          <a14:backgroundMark x1="55078" y1="41504" x2="54785" y2="41211"/>
                        </a14:backgroundRemoval>
                      </a14:imgEffect>
                      <a14:imgEffect>
                        <a14:artisticGlowDiffused/>
                      </a14:imgEffect>
                      <a14:imgEffect>
                        <a14:colorTemperature colorTemp="1500"/>
                      </a14:imgEffect>
                      <a14:imgEffect>
                        <a14:saturation sat="400000"/>
                      </a14:imgEffect>
                    </a14:imgLayer>
                  </a14:imgProps>
                </a:ext>
              </a:extLst>
            </a:blip>
            <a:stretch>
              <a:fillRect/>
            </a:stretch>
          </p:blipFill>
          <p:spPr>
            <a:xfrm rot="8677678">
              <a:off x="-1028700" y="3771501"/>
              <a:ext cx="3519237" cy="3519237"/>
            </a:xfrm>
            <a:prstGeom prst="rect">
              <a:avLst/>
            </a:prstGeom>
          </p:spPr>
        </p:pic>
      </p:grpSp>
      <p:pic>
        <p:nvPicPr>
          <p:cNvPr id="23" name="Picture 22">
            <a:extLst>
              <a:ext uri="{FF2B5EF4-FFF2-40B4-BE49-F238E27FC236}">
                <a16:creationId xmlns:a16="http://schemas.microsoft.com/office/drawing/2014/main" id="{F6C4150E-692B-4D29-9407-90309F84E09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100000"/>
                    </a14:imgEffect>
                  </a14:imgLayer>
                </a14:imgProps>
              </a:ext>
            </a:extLst>
          </a:blip>
          <a:srcRect b="10217"/>
          <a:stretch/>
        </p:blipFill>
        <p:spPr>
          <a:xfrm rot="16200000">
            <a:off x="2574188" y="4470401"/>
            <a:ext cx="3183914" cy="2872432"/>
          </a:xfrm>
          <a:prstGeom prst="rect">
            <a:avLst/>
          </a:prstGeom>
        </p:spPr>
      </p:pic>
      <p:grpSp>
        <p:nvGrpSpPr>
          <p:cNvPr id="2" name="Group 1">
            <a:extLst>
              <a:ext uri="{FF2B5EF4-FFF2-40B4-BE49-F238E27FC236}">
                <a16:creationId xmlns:a16="http://schemas.microsoft.com/office/drawing/2014/main" id="{4EA69507-0DEE-4071-877C-0A61198E87B5}"/>
              </a:ext>
            </a:extLst>
          </p:cNvPr>
          <p:cNvGrpSpPr/>
          <p:nvPr/>
        </p:nvGrpSpPr>
        <p:grpSpPr>
          <a:xfrm>
            <a:off x="5462227" y="4610034"/>
            <a:ext cx="5481531" cy="2287430"/>
            <a:chOff x="6340343" y="4610034"/>
            <a:chExt cx="4887552" cy="2287430"/>
          </a:xfrm>
        </p:grpSpPr>
        <p:sp>
          <p:nvSpPr>
            <p:cNvPr id="36" name="Freeform: Shape 35">
              <a:extLst>
                <a:ext uri="{FF2B5EF4-FFF2-40B4-BE49-F238E27FC236}">
                  <a16:creationId xmlns:a16="http://schemas.microsoft.com/office/drawing/2014/main" id="{6B45DB5A-6159-4E6A-8DF3-C5ADE78696A6}"/>
                </a:ext>
              </a:extLst>
            </p:cNvPr>
            <p:cNvSpPr/>
            <p:nvPr/>
          </p:nvSpPr>
          <p:spPr>
            <a:xfrm rot="17160543" flipV="1">
              <a:off x="6496030" y="4655022"/>
              <a:ext cx="1461893" cy="1371917"/>
            </a:xfrm>
            <a:custGeom>
              <a:avLst/>
              <a:gdLst>
                <a:gd name="connsiteX0" fmla="*/ 0 w 1608083"/>
                <a:gd name="connsiteY0" fmla="*/ 1434662 h 1434662"/>
                <a:gd name="connsiteX1" fmla="*/ 299545 w 1608083"/>
                <a:gd name="connsiteY1" fmla="*/ 930165 h 1434662"/>
                <a:gd name="connsiteX2" fmla="*/ 977462 w 1608083"/>
                <a:gd name="connsiteY2" fmla="*/ 756744 h 1434662"/>
                <a:gd name="connsiteX3" fmla="*/ 1261242 w 1608083"/>
                <a:gd name="connsiteY3" fmla="*/ 236482 h 1434662"/>
                <a:gd name="connsiteX4" fmla="*/ 1608083 w 1608083"/>
                <a:gd name="connsiteY4" fmla="*/ 0 h 143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083" h="1434662">
                  <a:moveTo>
                    <a:pt x="0" y="1434662"/>
                  </a:moveTo>
                  <a:cubicBezTo>
                    <a:pt x="68317" y="1238906"/>
                    <a:pt x="136635" y="1043151"/>
                    <a:pt x="299545" y="930165"/>
                  </a:cubicBezTo>
                  <a:cubicBezTo>
                    <a:pt x="462455" y="817179"/>
                    <a:pt x="817179" y="872358"/>
                    <a:pt x="977462" y="756744"/>
                  </a:cubicBezTo>
                  <a:cubicBezTo>
                    <a:pt x="1137745" y="641130"/>
                    <a:pt x="1156139" y="362606"/>
                    <a:pt x="1261242" y="236482"/>
                  </a:cubicBezTo>
                  <a:cubicBezTo>
                    <a:pt x="1366345" y="110358"/>
                    <a:pt x="1487214" y="55179"/>
                    <a:pt x="1608083" y="0"/>
                  </a:cubicBezTo>
                </a:path>
              </a:pathLst>
            </a:custGeom>
            <a:noFill/>
            <a:ln>
              <a:solidFill>
                <a:srgbClr val="00FF5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F223357C-63E7-4C6F-9C49-4E3C10494951}"/>
                </a:ext>
              </a:extLst>
            </p:cNvPr>
            <p:cNvSpPr/>
            <p:nvPr/>
          </p:nvSpPr>
          <p:spPr>
            <a:xfrm rot="21164670">
              <a:off x="6355375" y="5545433"/>
              <a:ext cx="2758910" cy="479980"/>
            </a:xfrm>
            <a:custGeom>
              <a:avLst/>
              <a:gdLst>
                <a:gd name="connsiteX0" fmla="*/ 0 w 2885089"/>
                <a:gd name="connsiteY0" fmla="*/ 283779 h 773013"/>
                <a:gd name="connsiteX1" fmla="*/ 788275 w 2885089"/>
                <a:gd name="connsiteY1" fmla="*/ 630620 h 773013"/>
                <a:gd name="connsiteX2" fmla="*/ 1087820 w 2885089"/>
                <a:gd name="connsiteY2" fmla="*/ 126124 h 773013"/>
                <a:gd name="connsiteX3" fmla="*/ 1639613 w 2885089"/>
                <a:gd name="connsiteY3" fmla="*/ 772510 h 773013"/>
                <a:gd name="connsiteX4" fmla="*/ 2885089 w 2885089"/>
                <a:gd name="connsiteY4" fmla="*/ 0 h 7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5089" h="773013">
                  <a:moveTo>
                    <a:pt x="0" y="283779"/>
                  </a:moveTo>
                  <a:cubicBezTo>
                    <a:pt x="303486" y="470337"/>
                    <a:pt x="606972" y="656896"/>
                    <a:pt x="788275" y="630620"/>
                  </a:cubicBezTo>
                  <a:cubicBezTo>
                    <a:pt x="969578" y="604344"/>
                    <a:pt x="945930" y="102476"/>
                    <a:pt x="1087820" y="126124"/>
                  </a:cubicBezTo>
                  <a:cubicBezTo>
                    <a:pt x="1229710" y="149772"/>
                    <a:pt x="1340068" y="793531"/>
                    <a:pt x="1639613" y="772510"/>
                  </a:cubicBezTo>
                  <a:cubicBezTo>
                    <a:pt x="1939158" y="751489"/>
                    <a:pt x="2635468" y="157655"/>
                    <a:pt x="2885089" y="0"/>
                  </a:cubicBezTo>
                </a:path>
              </a:pathLst>
            </a:custGeom>
            <a:noFill/>
            <a:ln>
              <a:solidFill>
                <a:srgbClr val="00FF5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18ADC5F-B300-48CB-A297-927A8CAA3990}"/>
                </a:ext>
              </a:extLst>
            </p:cNvPr>
            <p:cNvSpPr/>
            <p:nvPr/>
          </p:nvSpPr>
          <p:spPr>
            <a:xfrm rot="21164670">
              <a:off x="6340343" y="5370418"/>
              <a:ext cx="2864442" cy="372205"/>
            </a:xfrm>
            <a:custGeom>
              <a:avLst/>
              <a:gdLst>
                <a:gd name="connsiteX0" fmla="*/ 0 w 2995448"/>
                <a:gd name="connsiteY0" fmla="*/ 441787 h 599442"/>
                <a:gd name="connsiteX1" fmla="*/ 693683 w 2995448"/>
                <a:gd name="connsiteY1" fmla="*/ 352 h 599442"/>
                <a:gd name="connsiteX2" fmla="*/ 1813035 w 2995448"/>
                <a:gd name="connsiteY2" fmla="*/ 504849 h 599442"/>
                <a:gd name="connsiteX3" fmla="*/ 2995448 w 2995448"/>
                <a:gd name="connsiteY3" fmla="*/ 599442 h 599442"/>
              </a:gdLst>
              <a:ahLst/>
              <a:cxnLst>
                <a:cxn ang="0">
                  <a:pos x="connsiteX0" y="connsiteY0"/>
                </a:cxn>
                <a:cxn ang="0">
                  <a:pos x="connsiteX1" y="connsiteY1"/>
                </a:cxn>
                <a:cxn ang="0">
                  <a:pos x="connsiteX2" y="connsiteY2"/>
                </a:cxn>
                <a:cxn ang="0">
                  <a:pos x="connsiteX3" y="connsiteY3"/>
                </a:cxn>
              </a:cxnLst>
              <a:rect l="l" t="t" r="r" b="b"/>
              <a:pathLst>
                <a:path w="2995448" h="599442">
                  <a:moveTo>
                    <a:pt x="0" y="441787"/>
                  </a:moveTo>
                  <a:cubicBezTo>
                    <a:pt x="195755" y="215814"/>
                    <a:pt x="391511" y="-10158"/>
                    <a:pt x="693683" y="352"/>
                  </a:cubicBezTo>
                  <a:cubicBezTo>
                    <a:pt x="995856" y="10862"/>
                    <a:pt x="1429408" y="405001"/>
                    <a:pt x="1813035" y="504849"/>
                  </a:cubicBezTo>
                  <a:cubicBezTo>
                    <a:pt x="2196663" y="604697"/>
                    <a:pt x="2779986" y="546890"/>
                    <a:pt x="2995448" y="599442"/>
                  </a:cubicBezTo>
                </a:path>
              </a:pathLst>
            </a:custGeom>
            <a:noFill/>
            <a:ln>
              <a:solidFill>
                <a:srgbClr val="D534E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2E61C53-7C1B-42EA-977C-775D50DC8DE5}"/>
                </a:ext>
              </a:extLst>
            </p:cNvPr>
            <p:cNvSpPr/>
            <p:nvPr/>
          </p:nvSpPr>
          <p:spPr>
            <a:xfrm rot="21164670">
              <a:off x="6411090" y="5703918"/>
              <a:ext cx="3081622" cy="613783"/>
            </a:xfrm>
            <a:custGeom>
              <a:avLst/>
              <a:gdLst>
                <a:gd name="connsiteX0" fmla="*/ 6396 w 3222561"/>
                <a:gd name="connsiteY0" fmla="*/ 101151 h 988504"/>
                <a:gd name="connsiteX1" fmla="*/ 132520 w 3222561"/>
                <a:gd name="connsiteY1" fmla="*/ 621413 h 988504"/>
                <a:gd name="connsiteX2" fmla="*/ 905030 w 3222561"/>
                <a:gd name="connsiteY2" fmla="*/ 148448 h 988504"/>
                <a:gd name="connsiteX3" fmla="*/ 1441058 w 3222561"/>
                <a:gd name="connsiteY3" fmla="*/ 384931 h 988504"/>
                <a:gd name="connsiteX4" fmla="*/ 2213568 w 3222561"/>
                <a:gd name="connsiteY4" fmla="*/ 984020 h 988504"/>
                <a:gd name="connsiteX5" fmla="*/ 2576175 w 3222561"/>
                <a:gd name="connsiteY5" fmla="*/ 38089 h 988504"/>
                <a:gd name="connsiteX6" fmla="*/ 3222561 w 3222561"/>
                <a:gd name="connsiteY6" fmla="*/ 164213 h 98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2561" h="988504">
                  <a:moveTo>
                    <a:pt x="6396" y="101151"/>
                  </a:moveTo>
                  <a:cubicBezTo>
                    <a:pt x="-5428" y="357340"/>
                    <a:pt x="-17252" y="613530"/>
                    <a:pt x="132520" y="621413"/>
                  </a:cubicBezTo>
                  <a:cubicBezTo>
                    <a:pt x="282292" y="629296"/>
                    <a:pt x="686940" y="187862"/>
                    <a:pt x="905030" y="148448"/>
                  </a:cubicBezTo>
                  <a:cubicBezTo>
                    <a:pt x="1123120" y="109034"/>
                    <a:pt x="1222968" y="245669"/>
                    <a:pt x="1441058" y="384931"/>
                  </a:cubicBezTo>
                  <a:cubicBezTo>
                    <a:pt x="1659148" y="524193"/>
                    <a:pt x="2024382" y="1041827"/>
                    <a:pt x="2213568" y="984020"/>
                  </a:cubicBezTo>
                  <a:cubicBezTo>
                    <a:pt x="2402754" y="926213"/>
                    <a:pt x="2408010" y="174724"/>
                    <a:pt x="2576175" y="38089"/>
                  </a:cubicBezTo>
                  <a:cubicBezTo>
                    <a:pt x="2744341" y="-98546"/>
                    <a:pt x="3112202" y="177351"/>
                    <a:pt x="3222561" y="164213"/>
                  </a:cubicBezTo>
                </a:path>
              </a:pathLst>
            </a:custGeom>
            <a:noFill/>
            <a:ln>
              <a:solidFill>
                <a:srgbClr val="00FF5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A7CB97B-05FD-4C1E-A3D5-B85A271DF939}"/>
                </a:ext>
              </a:extLst>
            </p:cNvPr>
            <p:cNvSpPr/>
            <p:nvPr/>
          </p:nvSpPr>
          <p:spPr>
            <a:xfrm rot="21164670">
              <a:off x="6346127" y="5171710"/>
              <a:ext cx="2713681" cy="411144"/>
            </a:xfrm>
            <a:custGeom>
              <a:avLst/>
              <a:gdLst>
                <a:gd name="connsiteX0" fmla="*/ 0 w 3499945"/>
                <a:gd name="connsiteY0" fmla="*/ 662151 h 662151"/>
                <a:gd name="connsiteX1" fmla="*/ 740979 w 3499945"/>
                <a:gd name="connsiteY1" fmla="*/ 126124 h 662151"/>
                <a:gd name="connsiteX2" fmla="*/ 1545021 w 3499945"/>
                <a:gd name="connsiteY2" fmla="*/ 141889 h 662151"/>
                <a:gd name="connsiteX3" fmla="*/ 2554014 w 3499945"/>
                <a:gd name="connsiteY3" fmla="*/ 630620 h 662151"/>
                <a:gd name="connsiteX4" fmla="*/ 3499945 w 3499945"/>
                <a:gd name="connsiteY4" fmla="*/ 0 h 66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945" h="662151">
                  <a:moveTo>
                    <a:pt x="0" y="662151"/>
                  </a:moveTo>
                  <a:cubicBezTo>
                    <a:pt x="241738" y="437492"/>
                    <a:pt x="483476" y="212834"/>
                    <a:pt x="740979" y="126124"/>
                  </a:cubicBezTo>
                  <a:cubicBezTo>
                    <a:pt x="998482" y="39414"/>
                    <a:pt x="1242849" y="57806"/>
                    <a:pt x="1545021" y="141889"/>
                  </a:cubicBezTo>
                  <a:cubicBezTo>
                    <a:pt x="1847194" y="225972"/>
                    <a:pt x="2228193" y="654268"/>
                    <a:pt x="2554014" y="630620"/>
                  </a:cubicBezTo>
                  <a:cubicBezTo>
                    <a:pt x="2879835" y="606972"/>
                    <a:pt x="3347545" y="47296"/>
                    <a:pt x="3499945" y="0"/>
                  </a:cubicBezTo>
                </a:path>
              </a:pathLst>
            </a:custGeom>
            <a:noFill/>
            <a:ln>
              <a:solidFill>
                <a:srgbClr val="007AFF"/>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0132C25-E6BE-48D0-B6A5-50D9FF35DFF9}"/>
                </a:ext>
              </a:extLst>
            </p:cNvPr>
            <p:cNvSpPr/>
            <p:nvPr/>
          </p:nvSpPr>
          <p:spPr>
            <a:xfrm rot="21164670">
              <a:off x="6428343" y="5875443"/>
              <a:ext cx="2879517" cy="902423"/>
            </a:xfrm>
            <a:custGeom>
              <a:avLst/>
              <a:gdLst>
                <a:gd name="connsiteX0" fmla="*/ 0 w 3011213"/>
                <a:gd name="connsiteY0" fmla="*/ 0 h 1453362"/>
                <a:gd name="connsiteX1" fmla="*/ 457200 w 3011213"/>
                <a:gd name="connsiteY1" fmla="*/ 898635 h 1453362"/>
                <a:gd name="connsiteX2" fmla="*/ 1198179 w 3011213"/>
                <a:gd name="connsiteY2" fmla="*/ 788276 h 1453362"/>
                <a:gd name="connsiteX3" fmla="*/ 1828800 w 3011213"/>
                <a:gd name="connsiteY3" fmla="*/ 1450428 h 1453362"/>
                <a:gd name="connsiteX4" fmla="*/ 2617075 w 3011213"/>
                <a:gd name="connsiteY4" fmla="*/ 1040524 h 1453362"/>
                <a:gd name="connsiteX5" fmla="*/ 3011213 w 3011213"/>
                <a:gd name="connsiteY5" fmla="*/ 1277007 h 145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1213" h="1453362">
                  <a:moveTo>
                    <a:pt x="0" y="0"/>
                  </a:moveTo>
                  <a:cubicBezTo>
                    <a:pt x="128752" y="383628"/>
                    <a:pt x="257504" y="767256"/>
                    <a:pt x="457200" y="898635"/>
                  </a:cubicBezTo>
                  <a:cubicBezTo>
                    <a:pt x="656896" y="1030014"/>
                    <a:pt x="969579" y="696311"/>
                    <a:pt x="1198179" y="788276"/>
                  </a:cubicBezTo>
                  <a:cubicBezTo>
                    <a:pt x="1426779" y="880241"/>
                    <a:pt x="1592317" y="1408387"/>
                    <a:pt x="1828800" y="1450428"/>
                  </a:cubicBezTo>
                  <a:cubicBezTo>
                    <a:pt x="2065283" y="1492469"/>
                    <a:pt x="2420006" y="1069427"/>
                    <a:pt x="2617075" y="1040524"/>
                  </a:cubicBezTo>
                  <a:cubicBezTo>
                    <a:pt x="2814144" y="1011621"/>
                    <a:pt x="2912678" y="1144314"/>
                    <a:pt x="3011213" y="1277007"/>
                  </a:cubicBezTo>
                </a:path>
              </a:pathLst>
            </a:custGeom>
            <a:noFill/>
            <a:ln>
              <a:solidFill>
                <a:srgbClr val="D534E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217AA8BF-D4DB-4AD3-8DFC-EA8CEB1D1E3D}"/>
                </a:ext>
              </a:extLst>
            </p:cNvPr>
            <p:cNvSpPr/>
            <p:nvPr/>
          </p:nvSpPr>
          <p:spPr>
            <a:xfrm rot="21164670">
              <a:off x="6364207" y="5917411"/>
              <a:ext cx="3135811" cy="980053"/>
            </a:xfrm>
            <a:custGeom>
              <a:avLst/>
              <a:gdLst>
                <a:gd name="connsiteX0" fmla="*/ 63062 w 3279228"/>
                <a:gd name="connsiteY0" fmla="*/ 13204 h 1578385"/>
                <a:gd name="connsiteX1" fmla="*/ 126124 w 3279228"/>
                <a:gd name="connsiteY1" fmla="*/ 76266 h 1578385"/>
                <a:gd name="connsiteX2" fmla="*/ 1198179 w 3279228"/>
                <a:gd name="connsiteY2" fmla="*/ 596528 h 1578385"/>
                <a:gd name="connsiteX3" fmla="*/ 1576552 w 3279228"/>
                <a:gd name="connsiteY3" fmla="*/ 1573990 h 1578385"/>
                <a:gd name="connsiteX4" fmla="*/ 2349062 w 3279228"/>
                <a:gd name="connsiteY4" fmla="*/ 974900 h 1578385"/>
                <a:gd name="connsiteX5" fmla="*/ 2979683 w 3279228"/>
                <a:gd name="connsiteY5" fmla="*/ 1416335 h 1578385"/>
                <a:gd name="connsiteX6" fmla="*/ 3279228 w 3279228"/>
                <a:gd name="connsiteY6" fmla="*/ 927604 h 157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9228" h="1578385">
                  <a:moveTo>
                    <a:pt x="63062" y="13204"/>
                  </a:moveTo>
                  <a:cubicBezTo>
                    <a:pt x="0" y="-3876"/>
                    <a:pt x="-63062" y="-20955"/>
                    <a:pt x="126124" y="76266"/>
                  </a:cubicBezTo>
                  <a:cubicBezTo>
                    <a:pt x="315310" y="173487"/>
                    <a:pt x="956441" y="346907"/>
                    <a:pt x="1198179" y="596528"/>
                  </a:cubicBezTo>
                  <a:cubicBezTo>
                    <a:pt x="1439917" y="846149"/>
                    <a:pt x="1384738" y="1510928"/>
                    <a:pt x="1576552" y="1573990"/>
                  </a:cubicBezTo>
                  <a:cubicBezTo>
                    <a:pt x="1768366" y="1637052"/>
                    <a:pt x="2115207" y="1001176"/>
                    <a:pt x="2349062" y="974900"/>
                  </a:cubicBezTo>
                  <a:cubicBezTo>
                    <a:pt x="2582917" y="948624"/>
                    <a:pt x="2824655" y="1424218"/>
                    <a:pt x="2979683" y="1416335"/>
                  </a:cubicBezTo>
                  <a:cubicBezTo>
                    <a:pt x="3134711" y="1408452"/>
                    <a:pt x="3206969" y="1168028"/>
                    <a:pt x="3279228" y="927604"/>
                  </a:cubicBezTo>
                </a:path>
              </a:pathLst>
            </a:custGeom>
            <a:noFill/>
            <a:ln>
              <a:solidFill>
                <a:srgbClr val="007AFF"/>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9AE635C-C411-4BC2-8C61-AB7791B702FC}"/>
                </a:ext>
              </a:extLst>
            </p:cNvPr>
            <p:cNvSpPr/>
            <p:nvPr/>
          </p:nvSpPr>
          <p:spPr>
            <a:xfrm>
              <a:off x="6383866" y="5541780"/>
              <a:ext cx="4844029" cy="698274"/>
            </a:xfrm>
            <a:custGeom>
              <a:avLst/>
              <a:gdLst>
                <a:gd name="connsiteX0" fmla="*/ 0 w 3285066"/>
                <a:gd name="connsiteY0" fmla="*/ 513371 h 1124576"/>
                <a:gd name="connsiteX1" fmla="*/ 592666 w 3285066"/>
                <a:gd name="connsiteY1" fmla="*/ 716571 h 1124576"/>
                <a:gd name="connsiteX2" fmla="*/ 1202266 w 3285066"/>
                <a:gd name="connsiteY2" fmla="*/ 377904 h 1124576"/>
                <a:gd name="connsiteX3" fmla="*/ 1422400 w 3285066"/>
                <a:gd name="connsiteY3" fmla="*/ 818171 h 1124576"/>
                <a:gd name="connsiteX4" fmla="*/ 2133600 w 3285066"/>
                <a:gd name="connsiteY4" fmla="*/ 1089104 h 1124576"/>
                <a:gd name="connsiteX5" fmla="*/ 2540000 w 3285066"/>
                <a:gd name="connsiteY5" fmla="*/ 5371 h 1124576"/>
                <a:gd name="connsiteX6" fmla="*/ 2777066 w 3285066"/>
                <a:gd name="connsiteY6" fmla="*/ 665771 h 1124576"/>
                <a:gd name="connsiteX7" fmla="*/ 3285066 w 3285066"/>
                <a:gd name="connsiteY7" fmla="*/ 513371 h 112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066" h="1124576">
                  <a:moveTo>
                    <a:pt x="0" y="513371"/>
                  </a:moveTo>
                  <a:cubicBezTo>
                    <a:pt x="196144" y="626260"/>
                    <a:pt x="392288" y="739149"/>
                    <a:pt x="592666" y="716571"/>
                  </a:cubicBezTo>
                  <a:cubicBezTo>
                    <a:pt x="793044" y="693993"/>
                    <a:pt x="1063977" y="360971"/>
                    <a:pt x="1202266" y="377904"/>
                  </a:cubicBezTo>
                  <a:cubicBezTo>
                    <a:pt x="1340555" y="394837"/>
                    <a:pt x="1267178" y="699638"/>
                    <a:pt x="1422400" y="818171"/>
                  </a:cubicBezTo>
                  <a:cubicBezTo>
                    <a:pt x="1577622" y="936704"/>
                    <a:pt x="1947333" y="1224571"/>
                    <a:pt x="2133600" y="1089104"/>
                  </a:cubicBezTo>
                  <a:cubicBezTo>
                    <a:pt x="2319867" y="953637"/>
                    <a:pt x="2432756" y="75926"/>
                    <a:pt x="2540000" y="5371"/>
                  </a:cubicBezTo>
                  <a:cubicBezTo>
                    <a:pt x="2647244" y="-65184"/>
                    <a:pt x="2652888" y="581104"/>
                    <a:pt x="2777066" y="665771"/>
                  </a:cubicBezTo>
                  <a:cubicBezTo>
                    <a:pt x="2901244" y="750438"/>
                    <a:pt x="3206044" y="558526"/>
                    <a:pt x="3285066" y="513371"/>
                  </a:cubicBezTo>
                </a:path>
              </a:pathLst>
            </a:custGeom>
            <a:noFill/>
            <a:ln>
              <a:solidFill>
                <a:srgbClr val="FF990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 Placeholder 7">
            <a:extLst>
              <a:ext uri="{FF2B5EF4-FFF2-40B4-BE49-F238E27FC236}">
                <a16:creationId xmlns:a16="http://schemas.microsoft.com/office/drawing/2014/main" id="{2A2B6284-4955-4E5C-8B95-317B8020855E}"/>
              </a:ext>
            </a:extLst>
          </p:cNvPr>
          <p:cNvSpPr txBox="1">
            <a:spLocks/>
          </p:cNvSpPr>
          <p:nvPr/>
        </p:nvSpPr>
        <p:spPr>
          <a:xfrm rot="19090679">
            <a:off x="653751" y="2333129"/>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latin typeface="IBM Plex Mono" panose="020B0509050203000203" pitchFamily="49" charset="0"/>
              </a:rPr>
              <a:t>Genesis of Zenon Legacy Network</a:t>
            </a:r>
          </a:p>
        </p:txBody>
      </p:sp>
      <p:cxnSp>
        <p:nvCxnSpPr>
          <p:cNvPr id="26" name="Straight Connector 25">
            <a:extLst>
              <a:ext uri="{FF2B5EF4-FFF2-40B4-BE49-F238E27FC236}">
                <a16:creationId xmlns:a16="http://schemas.microsoft.com/office/drawing/2014/main" id="{6BC9D293-F182-4ED6-A5E1-043AED33F3AD}"/>
              </a:ext>
            </a:extLst>
          </p:cNvPr>
          <p:cNvCxnSpPr>
            <a:cxnSpLocks/>
          </p:cNvCxnSpPr>
          <p:nvPr/>
        </p:nvCxnSpPr>
        <p:spPr>
          <a:xfrm flipV="1">
            <a:off x="5274637" y="2718265"/>
            <a:ext cx="0" cy="1571605"/>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id="{2D245727-80AF-4C98-B94A-EBB090747F02}"/>
              </a:ext>
            </a:extLst>
          </p:cNvPr>
          <p:cNvSpPr txBox="1">
            <a:spLocks/>
          </p:cNvSpPr>
          <p:nvPr/>
        </p:nvSpPr>
        <p:spPr>
          <a:xfrm rot="19090679">
            <a:off x="5032625" y="1849369"/>
            <a:ext cx="2124756" cy="331200"/>
          </a:xfrm>
          <a:prstGeom prst="roundRect">
            <a:avLst/>
          </a:prstGeom>
          <a:solidFill>
            <a:srgbClr val="00FF5B"/>
          </a:solidFill>
        </p:spPr>
        <p:txBody>
          <a:bodyPr vert="horz" wrap="square" lIns="36000" tIns="45720" rIns="91440" bIns="45720" rtlCol="0" anchor="ctr">
            <a:noAutofit/>
          </a:bodyPr>
          <a:lstStyle>
            <a:defPPr>
              <a:defRPr lang="fr-FR"/>
            </a:defPPr>
            <a:lvl1pPr indent="0">
              <a:lnSpc>
                <a:spcPct val="100000"/>
              </a:lnSpc>
              <a:spcBef>
                <a:spcPts val="0"/>
              </a:spcBef>
              <a:buFont typeface="Wingdings" panose="05000000000000000000" pitchFamily="2" charset="2"/>
              <a:buNone/>
              <a:defRPr sz="1050" b="1">
                <a:solidFill>
                  <a:srgbClr val="262626"/>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de-CH" sz="1100" dirty="0"/>
              <a:t>Zenon Big Bang Alphanet Genesis (Phase 0)</a:t>
            </a:r>
            <a:endParaRPr lang="en-US" sz="1100" dirty="0"/>
          </a:p>
        </p:txBody>
      </p:sp>
      <p:cxnSp>
        <p:nvCxnSpPr>
          <p:cNvPr id="28" name="Straight Connector 27">
            <a:extLst>
              <a:ext uri="{FF2B5EF4-FFF2-40B4-BE49-F238E27FC236}">
                <a16:creationId xmlns:a16="http://schemas.microsoft.com/office/drawing/2014/main" id="{4B4DA5ED-9101-4183-BD6F-B558F2179188}"/>
              </a:ext>
            </a:extLst>
          </p:cNvPr>
          <p:cNvCxnSpPr>
            <a:cxnSpLocks/>
          </p:cNvCxnSpPr>
          <p:nvPr/>
        </p:nvCxnSpPr>
        <p:spPr>
          <a:xfrm flipV="1">
            <a:off x="6585446" y="3665357"/>
            <a:ext cx="0" cy="625920"/>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C930389B-DB41-49D4-85EA-2EAD9A60F650}"/>
              </a:ext>
            </a:extLst>
          </p:cNvPr>
          <p:cNvSpPr txBox="1">
            <a:spLocks/>
          </p:cNvSpPr>
          <p:nvPr/>
        </p:nvSpPr>
        <p:spPr>
          <a:xfrm rot="19090679">
            <a:off x="6403782" y="2871667"/>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latin typeface="IBM Plex Mono" panose="020B0509050203000203" pitchFamily="49" charset="0"/>
              </a:rPr>
              <a:t>Accelerator Z Spork Activation</a:t>
            </a:r>
          </a:p>
        </p:txBody>
      </p:sp>
      <p:sp>
        <p:nvSpPr>
          <p:cNvPr id="31" name="Text Placeholder 7">
            <a:extLst>
              <a:ext uri="{FF2B5EF4-FFF2-40B4-BE49-F238E27FC236}">
                <a16:creationId xmlns:a16="http://schemas.microsoft.com/office/drawing/2014/main" id="{09345FB0-42B8-445E-B5F6-FC30AE52F1C2}"/>
              </a:ext>
            </a:extLst>
          </p:cNvPr>
          <p:cNvSpPr txBox="1">
            <a:spLocks/>
          </p:cNvSpPr>
          <p:nvPr/>
        </p:nvSpPr>
        <p:spPr>
          <a:xfrm rot="19090679">
            <a:off x="1986571" y="2056142"/>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solidFill>
                  <a:srgbClr val="007AFF"/>
                </a:solidFill>
                <a:latin typeface="IBM Plex Mono" panose="020B0509050203000203" pitchFamily="49" charset="0"/>
              </a:rPr>
              <a:t>QSR Lock Drop Snapshots</a:t>
            </a:r>
          </a:p>
        </p:txBody>
      </p:sp>
      <p:cxnSp>
        <p:nvCxnSpPr>
          <p:cNvPr id="32" name="Straight Connector 31">
            <a:extLst>
              <a:ext uri="{FF2B5EF4-FFF2-40B4-BE49-F238E27FC236}">
                <a16:creationId xmlns:a16="http://schemas.microsoft.com/office/drawing/2014/main" id="{0B1E2A98-954C-4874-9A1F-E4756C4FE622}"/>
              </a:ext>
            </a:extLst>
          </p:cNvPr>
          <p:cNvCxnSpPr>
            <a:cxnSpLocks/>
          </p:cNvCxnSpPr>
          <p:nvPr/>
        </p:nvCxnSpPr>
        <p:spPr>
          <a:xfrm flipV="1">
            <a:off x="2665324" y="3161472"/>
            <a:ext cx="0" cy="1128398"/>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id="{94FE2989-F74F-4D29-BD02-FB2931AD9D26}"/>
              </a:ext>
            </a:extLst>
          </p:cNvPr>
          <p:cNvSpPr txBox="1">
            <a:spLocks/>
          </p:cNvSpPr>
          <p:nvPr/>
        </p:nvSpPr>
        <p:spPr>
          <a:xfrm rot="19090679">
            <a:off x="2475221" y="2440554"/>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latin typeface="IBM Plex Mono" panose="020B0509050203000203" pitchFamily="49" charset="0"/>
              </a:rPr>
              <a:t>XStakes Completion</a:t>
            </a:r>
          </a:p>
        </p:txBody>
      </p:sp>
      <p:cxnSp>
        <p:nvCxnSpPr>
          <p:cNvPr id="37" name="Straight Connector 36">
            <a:extLst>
              <a:ext uri="{FF2B5EF4-FFF2-40B4-BE49-F238E27FC236}">
                <a16:creationId xmlns:a16="http://schemas.microsoft.com/office/drawing/2014/main" id="{EAE9920A-20DB-486A-B84A-26D0895C29FA}"/>
              </a:ext>
            </a:extLst>
          </p:cNvPr>
          <p:cNvCxnSpPr>
            <a:cxnSpLocks/>
          </p:cNvCxnSpPr>
          <p:nvPr/>
        </p:nvCxnSpPr>
        <p:spPr>
          <a:xfrm flipV="1">
            <a:off x="3675660" y="1953238"/>
            <a:ext cx="0" cy="2338039"/>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8604377B-E5D8-4069-B8C3-16596AD06668}"/>
              </a:ext>
            </a:extLst>
          </p:cNvPr>
          <p:cNvSpPr txBox="1">
            <a:spLocks/>
          </p:cNvSpPr>
          <p:nvPr/>
        </p:nvSpPr>
        <p:spPr>
          <a:xfrm rot="19090679">
            <a:off x="3474542" y="1234059"/>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latin typeface="IBM Plex Mono" panose="020B0509050203000203" pitchFamily="49" charset="0"/>
              </a:rPr>
              <a:t>Incentivized Testnet</a:t>
            </a:r>
          </a:p>
        </p:txBody>
      </p:sp>
      <p:cxnSp>
        <p:nvCxnSpPr>
          <p:cNvPr id="72" name="Straight Connector 71">
            <a:extLst>
              <a:ext uri="{FF2B5EF4-FFF2-40B4-BE49-F238E27FC236}">
                <a16:creationId xmlns:a16="http://schemas.microsoft.com/office/drawing/2014/main" id="{19E9111C-B28B-4053-A22C-63C40E38BECB}"/>
              </a:ext>
            </a:extLst>
          </p:cNvPr>
          <p:cNvCxnSpPr>
            <a:cxnSpLocks/>
          </p:cNvCxnSpPr>
          <p:nvPr/>
        </p:nvCxnSpPr>
        <p:spPr>
          <a:xfrm>
            <a:off x="2177874" y="2847216"/>
            <a:ext cx="0" cy="1461704"/>
          </a:xfrm>
          <a:prstGeom prst="line">
            <a:avLst/>
          </a:prstGeom>
          <a:ln w="38100" cap="rnd">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45A6DD-18F1-4CD1-94F8-A3F55932CB84}"/>
              </a:ext>
            </a:extLst>
          </p:cNvPr>
          <p:cNvCxnSpPr>
            <a:cxnSpLocks/>
          </p:cNvCxnSpPr>
          <p:nvPr/>
        </p:nvCxnSpPr>
        <p:spPr>
          <a:xfrm flipV="1">
            <a:off x="6277560" y="2966391"/>
            <a:ext cx="0" cy="1323479"/>
          </a:xfrm>
          <a:prstGeom prst="line">
            <a:avLst/>
          </a:prstGeom>
          <a:ln w="38100" cap="rnd">
            <a:solidFill>
              <a:srgbClr val="007AFF"/>
            </a:solidFill>
            <a:prstDash val="sysDot"/>
          </a:ln>
        </p:spPr>
        <p:style>
          <a:lnRef idx="1">
            <a:schemeClr val="accent1"/>
          </a:lnRef>
          <a:fillRef idx="0">
            <a:schemeClr val="accent1"/>
          </a:fillRef>
          <a:effectRef idx="0">
            <a:schemeClr val="accent1"/>
          </a:effectRef>
          <a:fontRef idx="minor">
            <a:schemeClr val="tx1"/>
          </a:fontRef>
        </p:style>
      </p:cxnSp>
      <p:sp>
        <p:nvSpPr>
          <p:cNvPr id="80" name="Text Placeholder 7">
            <a:extLst>
              <a:ext uri="{FF2B5EF4-FFF2-40B4-BE49-F238E27FC236}">
                <a16:creationId xmlns:a16="http://schemas.microsoft.com/office/drawing/2014/main" id="{2EB96514-8874-4036-866F-813F735A96DF}"/>
              </a:ext>
            </a:extLst>
          </p:cNvPr>
          <p:cNvSpPr txBox="1">
            <a:spLocks/>
          </p:cNvSpPr>
          <p:nvPr/>
        </p:nvSpPr>
        <p:spPr>
          <a:xfrm rot="19090679">
            <a:off x="6073629" y="2086575"/>
            <a:ext cx="1780317"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solidFill>
                  <a:srgbClr val="007AFF"/>
                </a:solidFill>
                <a:latin typeface="IBM Plex Mono" panose="020B0509050203000203" pitchFamily="49" charset="0"/>
              </a:rPr>
              <a:t>WarpDrive Hackathon</a:t>
            </a:r>
          </a:p>
        </p:txBody>
      </p:sp>
      <p:cxnSp>
        <p:nvCxnSpPr>
          <p:cNvPr id="81" name="Straight Connector 80">
            <a:extLst>
              <a:ext uri="{FF2B5EF4-FFF2-40B4-BE49-F238E27FC236}">
                <a16:creationId xmlns:a16="http://schemas.microsoft.com/office/drawing/2014/main" id="{C3EEA22C-30A2-4258-9C98-186010107D48}"/>
              </a:ext>
            </a:extLst>
          </p:cNvPr>
          <p:cNvCxnSpPr>
            <a:cxnSpLocks/>
          </p:cNvCxnSpPr>
          <p:nvPr/>
        </p:nvCxnSpPr>
        <p:spPr>
          <a:xfrm flipV="1">
            <a:off x="8327711" y="2175814"/>
            <a:ext cx="0" cy="2114056"/>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82" name="Text Placeholder 7">
            <a:extLst>
              <a:ext uri="{FF2B5EF4-FFF2-40B4-BE49-F238E27FC236}">
                <a16:creationId xmlns:a16="http://schemas.microsoft.com/office/drawing/2014/main" id="{EEED633C-2BC6-45CC-8F46-6BB4C5F65947}"/>
              </a:ext>
            </a:extLst>
          </p:cNvPr>
          <p:cNvSpPr txBox="1">
            <a:spLocks/>
          </p:cNvSpPr>
          <p:nvPr/>
        </p:nvSpPr>
        <p:spPr>
          <a:xfrm rot="19090679">
            <a:off x="8139377" y="1494332"/>
            <a:ext cx="1523598" cy="331418"/>
          </a:xfrm>
          <a:prstGeom prst="roundRect">
            <a:avLst/>
          </a:prstGeom>
          <a:solidFill>
            <a:srgbClr val="00FF5B"/>
          </a:solidFill>
        </p:spPr>
        <p:txBody>
          <a:bodyPr vert="horz" wrap="square" lIns="3600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solidFill>
                  <a:srgbClr val="262626"/>
                </a:solidFill>
                <a:latin typeface="IBM Plex Mono" panose="020B0509050203000203" pitchFamily="49" charset="0"/>
              </a:rPr>
              <a:t>Zenon Network Phase 1 launch</a:t>
            </a:r>
          </a:p>
        </p:txBody>
      </p:sp>
      <p:cxnSp>
        <p:nvCxnSpPr>
          <p:cNvPr id="84" name="Straight Connector 83">
            <a:extLst>
              <a:ext uri="{FF2B5EF4-FFF2-40B4-BE49-F238E27FC236}">
                <a16:creationId xmlns:a16="http://schemas.microsoft.com/office/drawing/2014/main" id="{64F072C9-5C45-4C2C-860D-AD3B239322B5}"/>
              </a:ext>
            </a:extLst>
          </p:cNvPr>
          <p:cNvCxnSpPr>
            <a:cxnSpLocks/>
          </p:cNvCxnSpPr>
          <p:nvPr/>
        </p:nvCxnSpPr>
        <p:spPr>
          <a:xfrm flipV="1">
            <a:off x="4283740" y="2461836"/>
            <a:ext cx="0" cy="1828035"/>
          </a:xfrm>
          <a:prstGeom prst="line">
            <a:avLst/>
          </a:prstGeom>
          <a:ln w="38100" cap="rnd">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86" name="Text Placeholder 7">
            <a:extLst>
              <a:ext uri="{FF2B5EF4-FFF2-40B4-BE49-F238E27FC236}">
                <a16:creationId xmlns:a16="http://schemas.microsoft.com/office/drawing/2014/main" id="{0C8E2544-F29E-4010-9736-72EEE05182B2}"/>
              </a:ext>
            </a:extLst>
          </p:cNvPr>
          <p:cNvSpPr txBox="1">
            <a:spLocks/>
          </p:cNvSpPr>
          <p:nvPr/>
        </p:nvSpPr>
        <p:spPr>
          <a:xfrm rot="19090679">
            <a:off x="4136035" y="1847255"/>
            <a:ext cx="1233834"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solidFill>
                  <a:srgbClr val="FFFF00"/>
                </a:solidFill>
                <a:latin typeface="IBM Plex Mono" panose="020B0509050203000203" pitchFamily="49" charset="0"/>
              </a:rPr>
              <a:t>wZNN &lt;&gt; wBNB BSC Bridge</a:t>
            </a:r>
          </a:p>
        </p:txBody>
      </p:sp>
      <p:sp>
        <p:nvSpPr>
          <p:cNvPr id="93" name="Text Placeholder 2">
            <a:extLst>
              <a:ext uri="{FF2B5EF4-FFF2-40B4-BE49-F238E27FC236}">
                <a16:creationId xmlns:a16="http://schemas.microsoft.com/office/drawing/2014/main" id="{00371779-7F7E-42E0-8709-C56DED37F3F4}"/>
              </a:ext>
            </a:extLst>
          </p:cNvPr>
          <p:cNvSpPr txBox="1">
            <a:spLocks/>
          </p:cNvSpPr>
          <p:nvPr/>
        </p:nvSpPr>
        <p:spPr>
          <a:xfrm>
            <a:off x="831850" y="149486"/>
            <a:ext cx="10515600" cy="409044"/>
          </a:xfrm>
          <a:prstGeom prst="rect">
            <a:avLst/>
          </a:prstGeom>
        </p:spPr>
        <p:txBody>
          <a:bodyPr anchor="b"/>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&gt;roadmap and milestones</a:t>
            </a:r>
          </a:p>
        </p:txBody>
      </p:sp>
      <p:cxnSp>
        <p:nvCxnSpPr>
          <p:cNvPr id="94" name="Straight Connector 93">
            <a:extLst>
              <a:ext uri="{FF2B5EF4-FFF2-40B4-BE49-F238E27FC236}">
                <a16:creationId xmlns:a16="http://schemas.microsoft.com/office/drawing/2014/main" id="{DEC32190-9D02-4568-AAF1-CAC28770D1EB}"/>
              </a:ext>
            </a:extLst>
          </p:cNvPr>
          <p:cNvCxnSpPr>
            <a:cxnSpLocks/>
          </p:cNvCxnSpPr>
          <p:nvPr/>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95" name="Slide Number Placeholder 1">
            <a:extLst>
              <a:ext uri="{FF2B5EF4-FFF2-40B4-BE49-F238E27FC236}">
                <a16:creationId xmlns:a16="http://schemas.microsoft.com/office/drawing/2014/main" id="{1B59A767-7A74-4FC0-ABCD-4869F4E05D1D}"/>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21</a:t>
            </a:fld>
            <a:endParaRPr lang="fr-FR"/>
          </a:p>
        </p:txBody>
      </p:sp>
      <p:cxnSp>
        <p:nvCxnSpPr>
          <p:cNvPr id="96" name="Straight Connector 95">
            <a:extLst>
              <a:ext uri="{FF2B5EF4-FFF2-40B4-BE49-F238E27FC236}">
                <a16:creationId xmlns:a16="http://schemas.microsoft.com/office/drawing/2014/main" id="{25FEFED5-861D-435F-A7A5-4B3EF3C3F8D5}"/>
              </a:ext>
            </a:extLst>
          </p:cNvPr>
          <p:cNvCxnSpPr>
            <a:cxnSpLocks/>
          </p:cNvCxnSpPr>
          <p:nvPr/>
        </p:nvCxnSpPr>
        <p:spPr>
          <a:xfrm flipV="1">
            <a:off x="7861121" y="1804668"/>
            <a:ext cx="0" cy="2485202"/>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97" name="Text Placeholder 7">
            <a:extLst>
              <a:ext uri="{FF2B5EF4-FFF2-40B4-BE49-F238E27FC236}">
                <a16:creationId xmlns:a16="http://schemas.microsoft.com/office/drawing/2014/main" id="{3839A179-104D-4D3C-93D4-FB21197F96F7}"/>
              </a:ext>
            </a:extLst>
          </p:cNvPr>
          <p:cNvSpPr txBox="1">
            <a:spLocks/>
          </p:cNvSpPr>
          <p:nvPr/>
        </p:nvSpPr>
        <p:spPr>
          <a:xfrm rot="19090679">
            <a:off x="7669238" y="1045262"/>
            <a:ext cx="1595156"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latin typeface="IBM Plex Mono" panose="020B0509050203000203" pitchFamily="49" charset="0"/>
              </a:rPr>
              <a:t>Final Alphanet Swap Decay Cycle</a:t>
            </a:r>
          </a:p>
        </p:txBody>
      </p:sp>
      <p:cxnSp>
        <p:nvCxnSpPr>
          <p:cNvPr id="103" name="Straight Connector 102">
            <a:extLst>
              <a:ext uri="{FF2B5EF4-FFF2-40B4-BE49-F238E27FC236}">
                <a16:creationId xmlns:a16="http://schemas.microsoft.com/office/drawing/2014/main" id="{83ED4FB4-D0E1-4C7A-92A2-10C14340EC70}"/>
              </a:ext>
            </a:extLst>
          </p:cNvPr>
          <p:cNvCxnSpPr>
            <a:cxnSpLocks/>
          </p:cNvCxnSpPr>
          <p:nvPr/>
        </p:nvCxnSpPr>
        <p:spPr>
          <a:xfrm flipV="1">
            <a:off x="8749851" y="2317343"/>
            <a:ext cx="0" cy="1973934"/>
          </a:xfrm>
          <a:prstGeom prst="line">
            <a:avLst/>
          </a:prstGeom>
          <a:ln w="38100" cap="rnd">
            <a:solidFill>
              <a:srgbClr val="00FF5B"/>
            </a:solidFill>
            <a:prstDash val="sysDot"/>
          </a:ln>
        </p:spPr>
        <p:style>
          <a:lnRef idx="1">
            <a:schemeClr val="accent1"/>
          </a:lnRef>
          <a:fillRef idx="0">
            <a:schemeClr val="accent1"/>
          </a:fillRef>
          <a:effectRef idx="0">
            <a:schemeClr val="accent1"/>
          </a:effectRef>
          <a:fontRef idx="minor">
            <a:schemeClr val="tx1"/>
          </a:fontRef>
        </p:style>
      </p:cxnSp>
      <p:sp>
        <p:nvSpPr>
          <p:cNvPr id="111" name="Text Placeholder 7">
            <a:extLst>
              <a:ext uri="{FF2B5EF4-FFF2-40B4-BE49-F238E27FC236}">
                <a16:creationId xmlns:a16="http://schemas.microsoft.com/office/drawing/2014/main" id="{807CD68E-0664-46A0-B366-A44740850EA9}"/>
              </a:ext>
            </a:extLst>
          </p:cNvPr>
          <p:cNvSpPr txBox="1">
            <a:spLocks/>
          </p:cNvSpPr>
          <p:nvPr/>
        </p:nvSpPr>
        <p:spPr>
          <a:xfrm rot="19090679">
            <a:off x="9531232" y="2497706"/>
            <a:ext cx="1450142"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endParaRPr lang="en-US" sz="1050" b="0" dirty="0">
              <a:latin typeface="IBM Plex Mono" panose="020B0509050203000203" pitchFamily="49" charset="0"/>
            </a:endParaRPr>
          </a:p>
        </p:txBody>
      </p:sp>
      <p:sp>
        <p:nvSpPr>
          <p:cNvPr id="119" name="Text Placeholder 7">
            <a:extLst>
              <a:ext uri="{FF2B5EF4-FFF2-40B4-BE49-F238E27FC236}">
                <a16:creationId xmlns:a16="http://schemas.microsoft.com/office/drawing/2014/main" id="{AA1E9776-F067-48EF-A012-9718B7BDBA0A}"/>
              </a:ext>
            </a:extLst>
          </p:cNvPr>
          <p:cNvSpPr txBox="1">
            <a:spLocks/>
          </p:cNvSpPr>
          <p:nvPr/>
        </p:nvSpPr>
        <p:spPr>
          <a:xfrm rot="19090679">
            <a:off x="5239015" y="2303633"/>
            <a:ext cx="2000094" cy="441118"/>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0"/>
              </a:spcBef>
            </a:pPr>
            <a:r>
              <a:rPr lang="en-US" sz="1100" dirty="0">
                <a:solidFill>
                  <a:srgbClr val="FF9900"/>
                </a:solidFill>
                <a:latin typeface="IBM Plex Mono" panose="020B0509050203000203" pitchFamily="49" charset="0"/>
              </a:rPr>
              <a:t>Bitcoin </a:t>
            </a:r>
            <a:br>
              <a:rPr lang="en-US" sz="1100" dirty="0">
                <a:solidFill>
                  <a:srgbClr val="FF9900"/>
                </a:solidFill>
                <a:latin typeface="IBM Plex Mono" panose="020B0509050203000203" pitchFamily="49" charset="0"/>
              </a:rPr>
            </a:br>
            <a:r>
              <a:rPr lang="en-US" sz="1100" dirty="0">
                <a:solidFill>
                  <a:srgbClr val="FF9900"/>
                </a:solidFill>
                <a:latin typeface="IBM Plex Mono" panose="020B0509050203000203" pitchFamily="49" charset="0"/>
              </a:rPr>
              <a:t>Taproot Activation</a:t>
            </a:r>
          </a:p>
        </p:txBody>
      </p:sp>
      <p:sp>
        <p:nvSpPr>
          <p:cNvPr id="123" name="Text Placeholder 7">
            <a:extLst>
              <a:ext uri="{FF2B5EF4-FFF2-40B4-BE49-F238E27FC236}">
                <a16:creationId xmlns:a16="http://schemas.microsoft.com/office/drawing/2014/main" id="{4E38F8C0-5D88-4598-98DF-E00BAB1E50A6}"/>
              </a:ext>
            </a:extLst>
          </p:cNvPr>
          <p:cNvSpPr txBox="1">
            <a:spLocks/>
          </p:cNvSpPr>
          <p:nvPr/>
        </p:nvSpPr>
        <p:spPr>
          <a:xfrm>
            <a:off x="8841442" y="2302039"/>
            <a:ext cx="2512358" cy="1904891"/>
          </a:xfrm>
          <a:prstGeom prst="rect">
            <a:avLst/>
          </a:prstGeom>
        </p:spPr>
        <p:txBody>
          <a:bodyPr vert="horz" wrap="square" lIns="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600"/>
              </a:spcBef>
            </a:pPr>
            <a:r>
              <a:rPr lang="en-US" sz="1050" b="0" dirty="0">
                <a:latin typeface="IBM Plex Mono" panose="020B0509050203000203" pitchFamily="49" charset="0"/>
              </a:rPr>
              <a:t>Mobile &amp; Browser Wallet</a:t>
            </a:r>
          </a:p>
          <a:p>
            <a:pPr>
              <a:lnSpc>
                <a:spcPct val="100000"/>
              </a:lnSpc>
              <a:spcBef>
                <a:spcPts val="600"/>
              </a:spcBef>
            </a:pPr>
            <a:r>
              <a:rPr lang="en-US" sz="1050" b="0" dirty="0">
                <a:latin typeface="IBM Plex Mono" panose="020B0509050203000203" pitchFamily="49" charset="0"/>
              </a:rPr>
              <a:t>Trustless Cross-Chain Bridges</a:t>
            </a:r>
          </a:p>
          <a:p>
            <a:pPr>
              <a:lnSpc>
                <a:spcPct val="100000"/>
              </a:lnSpc>
              <a:spcBef>
                <a:spcPts val="600"/>
              </a:spcBef>
            </a:pPr>
            <a:r>
              <a:rPr lang="en-US" sz="1050" b="0" dirty="0">
                <a:latin typeface="IBM Plex Mono" panose="020B0509050203000203" pitchFamily="49" charset="0"/>
              </a:rPr>
              <a:t>New NFT Standard</a:t>
            </a:r>
          </a:p>
          <a:p>
            <a:pPr>
              <a:lnSpc>
                <a:spcPct val="100000"/>
              </a:lnSpc>
              <a:spcBef>
                <a:spcPts val="600"/>
              </a:spcBef>
            </a:pPr>
            <a:r>
              <a:rPr lang="en-US" sz="1050" b="0" dirty="0">
                <a:latin typeface="IBM Plex Mono" panose="020B0509050203000203" pitchFamily="49" charset="0"/>
              </a:rPr>
              <a:t>Bitcoin Merge Mining</a:t>
            </a:r>
          </a:p>
          <a:p>
            <a:pPr>
              <a:lnSpc>
                <a:spcPct val="100000"/>
              </a:lnSpc>
              <a:spcBef>
                <a:spcPts val="600"/>
              </a:spcBef>
            </a:pPr>
            <a:r>
              <a:rPr lang="en-US" sz="1050" b="0" dirty="0">
                <a:latin typeface="IBM Plex Mono" panose="020B0509050203000203" pitchFamily="49" charset="0"/>
              </a:rPr>
              <a:t>Feeless, Trustless zBTC</a:t>
            </a:r>
          </a:p>
          <a:p>
            <a:pPr>
              <a:lnSpc>
                <a:spcPct val="100000"/>
              </a:lnSpc>
              <a:spcBef>
                <a:spcPts val="600"/>
              </a:spcBef>
            </a:pPr>
            <a:r>
              <a:rPr lang="en-US" sz="1050" b="0" dirty="0">
                <a:latin typeface="IBM Plex Mono" panose="020B0509050203000203" pitchFamily="49" charset="0"/>
              </a:rPr>
              <a:t>DEX / CEX Trading</a:t>
            </a:r>
          </a:p>
          <a:p>
            <a:pPr>
              <a:lnSpc>
                <a:spcPct val="100000"/>
              </a:lnSpc>
              <a:spcBef>
                <a:spcPts val="600"/>
              </a:spcBef>
            </a:pPr>
            <a:r>
              <a:rPr lang="en-US" sz="1050" b="0" dirty="0">
                <a:latin typeface="IBM Plex Mono" panose="020B0509050203000203" pitchFamily="49" charset="0"/>
              </a:rPr>
              <a:t>zApps</a:t>
            </a:r>
          </a:p>
          <a:p>
            <a:pPr>
              <a:lnSpc>
                <a:spcPct val="100000"/>
              </a:lnSpc>
              <a:spcBef>
                <a:spcPts val="600"/>
              </a:spcBef>
            </a:pPr>
            <a:r>
              <a:rPr lang="en-US" sz="1050" b="0" dirty="0">
                <a:latin typeface="IBM Plex Mono" panose="020B0509050203000203" pitchFamily="49" charset="0"/>
              </a:rPr>
              <a:t>...</a:t>
            </a:r>
          </a:p>
          <a:p>
            <a:pPr>
              <a:lnSpc>
                <a:spcPct val="100000"/>
              </a:lnSpc>
              <a:spcBef>
                <a:spcPts val="600"/>
              </a:spcBef>
            </a:pPr>
            <a:endParaRPr lang="en-US" sz="1050" b="0" dirty="0">
              <a:latin typeface="IBM Plex Mono" panose="020B0509050203000203" pitchFamily="49" charset="0"/>
            </a:endParaRPr>
          </a:p>
        </p:txBody>
      </p:sp>
      <p:grpSp>
        <p:nvGrpSpPr>
          <p:cNvPr id="132" name="Group 131">
            <a:extLst>
              <a:ext uri="{FF2B5EF4-FFF2-40B4-BE49-F238E27FC236}">
                <a16:creationId xmlns:a16="http://schemas.microsoft.com/office/drawing/2014/main" id="{3E7465D2-691A-4558-8E28-026B8E8E6800}"/>
              </a:ext>
            </a:extLst>
          </p:cNvPr>
          <p:cNvGrpSpPr/>
          <p:nvPr/>
        </p:nvGrpSpPr>
        <p:grpSpPr>
          <a:xfrm>
            <a:off x="8931717" y="4291751"/>
            <a:ext cx="2422083" cy="502947"/>
            <a:chOff x="8970906" y="4192154"/>
            <a:chExt cx="2422083" cy="502947"/>
          </a:xfrm>
        </p:grpSpPr>
        <p:sp>
          <p:nvSpPr>
            <p:cNvPr id="126" name="Rectangle: Rounded Corners 125">
              <a:extLst>
                <a:ext uri="{FF2B5EF4-FFF2-40B4-BE49-F238E27FC236}">
                  <a16:creationId xmlns:a16="http://schemas.microsoft.com/office/drawing/2014/main" id="{D228B7A3-BBDA-4206-A164-436C2A111AFC}"/>
                </a:ext>
              </a:extLst>
            </p:cNvPr>
            <p:cNvSpPr/>
            <p:nvPr/>
          </p:nvSpPr>
          <p:spPr>
            <a:xfrm>
              <a:off x="8970906" y="4192154"/>
              <a:ext cx="2310324" cy="502947"/>
            </a:xfrm>
            <a:prstGeom prst="roundRect">
              <a:avLst>
                <a:gd name="adj" fmla="val 7367"/>
              </a:avLst>
            </a:prstGeom>
            <a:solidFill>
              <a:srgbClr val="262626"/>
            </a:solidFill>
            <a:ln w="38100">
              <a:solidFill>
                <a:srgbClr val="00FF5B"/>
              </a:solidFill>
            </a:ln>
          </p:spPr>
          <p:txBody>
            <a:bodyPr vert="horz" wrap="square" lIns="36000" tIns="45720" rIns="91440" bIns="45720" rtlCol="0" anchor="ctr">
              <a:noAutofit/>
            </a:bodyPr>
            <a:lstStyle/>
            <a:p>
              <a:endParaRPr lang="en-US" sz="1050" b="1">
                <a:solidFill>
                  <a:srgbClr val="262626"/>
                </a:solidFill>
                <a:latin typeface="IBM Plex Mono" panose="020B0509050203000203" pitchFamily="49" charset="0"/>
              </a:endParaRPr>
            </a:p>
          </p:txBody>
        </p:sp>
        <p:sp>
          <p:nvSpPr>
            <p:cNvPr id="129" name="Text Placeholder 7">
              <a:extLst>
                <a:ext uri="{FF2B5EF4-FFF2-40B4-BE49-F238E27FC236}">
                  <a16:creationId xmlns:a16="http://schemas.microsoft.com/office/drawing/2014/main" id="{22C4D659-19A1-4C0A-95F2-7359C936ED7B}"/>
                </a:ext>
              </a:extLst>
            </p:cNvPr>
            <p:cNvSpPr txBox="1">
              <a:spLocks/>
            </p:cNvSpPr>
            <p:nvPr/>
          </p:nvSpPr>
          <p:spPr>
            <a:xfrm>
              <a:off x="9038616" y="4234601"/>
              <a:ext cx="2354373" cy="435066"/>
            </a:xfrm>
            <a:prstGeom prst="rect">
              <a:avLst/>
            </a:prstGeom>
          </p:spPr>
          <p:txBody>
            <a:bodyPr vert="horz" wrap="square" lIns="0" tIns="45720" rIns="91440" bIns="45720" rtlCol="0" anchor="t">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spcBef>
                  <a:spcPts val="600"/>
                </a:spcBef>
              </a:pPr>
              <a:r>
                <a:rPr lang="en-US" sz="1100" dirty="0">
                  <a:latin typeface="IBM Plex Mono" panose="020B0509050203000203" pitchFamily="49" charset="0"/>
                </a:rPr>
                <a:t>Decentralized Sovereign Network States &amp; Companies</a:t>
              </a:r>
            </a:p>
          </p:txBody>
        </p:sp>
      </p:grpSp>
      <p:cxnSp>
        <p:nvCxnSpPr>
          <p:cNvPr id="64" name="Straight Connector 63">
            <a:extLst>
              <a:ext uri="{FF2B5EF4-FFF2-40B4-BE49-F238E27FC236}">
                <a16:creationId xmlns:a16="http://schemas.microsoft.com/office/drawing/2014/main" id="{4CA69432-F3B9-4BEC-AC73-C86113210CB2}"/>
              </a:ext>
            </a:extLst>
          </p:cNvPr>
          <p:cNvCxnSpPr>
            <a:cxnSpLocks/>
          </p:cNvCxnSpPr>
          <p:nvPr/>
        </p:nvCxnSpPr>
        <p:spPr>
          <a:xfrm>
            <a:off x="831850" y="4291565"/>
            <a:ext cx="8190772" cy="0"/>
          </a:xfrm>
          <a:prstGeom prst="line">
            <a:avLst/>
          </a:prstGeom>
          <a:ln w="38100" cap="rnd">
            <a:solidFill>
              <a:srgbClr val="00FF5B"/>
            </a:solidFill>
            <a:tailEnd type="non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AB10AD21-7FC2-4E2E-B6EA-1D3B53B349D8}"/>
              </a:ext>
            </a:extLst>
          </p:cNvPr>
          <p:cNvSpPr/>
          <p:nvPr/>
        </p:nvSpPr>
        <p:spPr>
          <a:xfrm>
            <a:off x="7562649" y="4203754"/>
            <a:ext cx="174679" cy="174679"/>
          </a:xfrm>
          <a:prstGeom prst="ellipse">
            <a:avLst/>
          </a:prstGeom>
          <a:solidFill>
            <a:srgbClr val="00FF5B"/>
          </a:solid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14B760A7-7E42-4F5C-8204-E4198E5DFE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7077" y="211069"/>
            <a:ext cx="349207" cy="402216"/>
          </a:xfrm>
          <a:prstGeom prst="rect">
            <a:avLst/>
          </a:prstGeom>
        </p:spPr>
      </p:pic>
    </p:spTree>
    <p:extLst>
      <p:ext uri="{BB962C8B-B14F-4D97-AF65-F5344CB8AC3E}">
        <p14:creationId xmlns:p14="http://schemas.microsoft.com/office/powerpoint/2010/main" val="2442164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E440F-186D-4E43-AAEB-680FA990A9A0}"/>
              </a:ext>
            </a:extLst>
          </p:cNvPr>
          <p:cNvSpPr>
            <a:spLocks noGrp="1"/>
          </p:cNvSpPr>
          <p:nvPr>
            <p:ph type="sldNum" sz="quarter" idx="12"/>
          </p:nvPr>
        </p:nvSpPr>
        <p:spPr/>
        <p:txBody>
          <a:bodyPr/>
          <a:lstStyle/>
          <a:p>
            <a:fld id="{5D1CA2A3-E136-4111-AE75-74FFD3CDDD2E}" type="slidenum">
              <a:rPr lang="fr-FR" smtClean="0"/>
              <a:t>22</a:t>
            </a:fld>
            <a:endParaRPr lang="fr-FR"/>
          </a:p>
        </p:txBody>
      </p:sp>
      <p:sp>
        <p:nvSpPr>
          <p:cNvPr id="10" name="Text Placeholder 9">
            <a:extLst>
              <a:ext uri="{FF2B5EF4-FFF2-40B4-BE49-F238E27FC236}">
                <a16:creationId xmlns:a16="http://schemas.microsoft.com/office/drawing/2014/main" id="{DB17FB7E-0336-41CF-B0D9-DC56AD1B73AC}"/>
              </a:ext>
            </a:extLst>
          </p:cNvPr>
          <p:cNvSpPr>
            <a:spLocks noGrp="1"/>
          </p:cNvSpPr>
          <p:nvPr>
            <p:ph type="body" idx="13"/>
          </p:nvPr>
        </p:nvSpPr>
        <p:spPr/>
        <p:txBody>
          <a:bodyPr/>
          <a:lstStyle/>
          <a:p>
            <a:r>
              <a:rPr lang="en-US" dirty="0"/>
              <a:t>&gt;alphanet emissions</a:t>
            </a:r>
          </a:p>
        </p:txBody>
      </p:sp>
      <p:pic>
        <p:nvPicPr>
          <p:cNvPr id="7" name="Picture 6">
            <a:extLst>
              <a:ext uri="{FF2B5EF4-FFF2-40B4-BE49-F238E27FC236}">
                <a16:creationId xmlns:a16="http://schemas.microsoft.com/office/drawing/2014/main" id="{6A880965-D05A-41AB-909C-8F3C50665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66" y="-723537"/>
            <a:ext cx="13593191" cy="8007895"/>
          </a:xfrm>
          <a:prstGeom prst="rect">
            <a:avLst/>
          </a:prstGeom>
        </p:spPr>
      </p:pic>
    </p:spTree>
    <p:extLst>
      <p:ext uri="{BB962C8B-B14F-4D97-AF65-F5344CB8AC3E}">
        <p14:creationId xmlns:p14="http://schemas.microsoft.com/office/powerpoint/2010/main" val="3220552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E440F-186D-4E43-AAEB-680FA990A9A0}"/>
              </a:ext>
            </a:extLst>
          </p:cNvPr>
          <p:cNvSpPr>
            <a:spLocks noGrp="1"/>
          </p:cNvSpPr>
          <p:nvPr>
            <p:ph type="sldNum" sz="quarter" idx="12"/>
          </p:nvPr>
        </p:nvSpPr>
        <p:spPr/>
        <p:txBody>
          <a:bodyPr/>
          <a:lstStyle/>
          <a:p>
            <a:fld id="{5D1CA2A3-E136-4111-AE75-74FFD3CDDD2E}" type="slidenum">
              <a:rPr lang="fr-FR" smtClean="0"/>
              <a:t>23</a:t>
            </a:fld>
            <a:endParaRPr lang="fr-FR"/>
          </a:p>
        </p:txBody>
      </p:sp>
      <p:sp>
        <p:nvSpPr>
          <p:cNvPr id="10" name="Text Placeholder 9">
            <a:extLst>
              <a:ext uri="{FF2B5EF4-FFF2-40B4-BE49-F238E27FC236}">
                <a16:creationId xmlns:a16="http://schemas.microsoft.com/office/drawing/2014/main" id="{DB17FB7E-0336-41CF-B0D9-DC56AD1B73AC}"/>
              </a:ext>
            </a:extLst>
          </p:cNvPr>
          <p:cNvSpPr>
            <a:spLocks noGrp="1"/>
          </p:cNvSpPr>
          <p:nvPr>
            <p:ph type="body" idx="13"/>
          </p:nvPr>
        </p:nvSpPr>
        <p:spPr/>
        <p:txBody>
          <a:bodyPr/>
          <a:lstStyle/>
          <a:p>
            <a:r>
              <a:rPr lang="en-US" dirty="0">
                <a:solidFill>
                  <a:srgbClr val="007AFF"/>
                </a:solidFill>
              </a:rPr>
              <a:t>&gt;alphanet emissions</a:t>
            </a:r>
          </a:p>
        </p:txBody>
      </p:sp>
      <p:cxnSp>
        <p:nvCxnSpPr>
          <p:cNvPr id="14" name="Straight Connector 13">
            <a:extLst>
              <a:ext uri="{FF2B5EF4-FFF2-40B4-BE49-F238E27FC236}">
                <a16:creationId xmlns:a16="http://schemas.microsoft.com/office/drawing/2014/main" id="{E7AEA55C-15B1-4823-AE79-049A8526C957}"/>
              </a:ext>
            </a:extLst>
          </p:cNvPr>
          <p:cNvCxnSpPr>
            <a:cxnSpLocks/>
          </p:cNvCxnSpPr>
          <p:nvPr/>
        </p:nvCxnSpPr>
        <p:spPr>
          <a:xfrm>
            <a:off x="831850" y="628650"/>
            <a:ext cx="10521950" cy="0"/>
          </a:xfrm>
          <a:prstGeom prst="line">
            <a:avLst/>
          </a:prstGeom>
          <a:ln w="25400">
            <a:solidFill>
              <a:srgbClr val="007A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1E3D2B2-FDC9-40FF-B646-87283B1BD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66" y="-723537"/>
            <a:ext cx="13590652" cy="8006400"/>
          </a:xfrm>
          <a:prstGeom prst="rect">
            <a:avLst/>
          </a:prstGeom>
        </p:spPr>
      </p:pic>
    </p:spTree>
    <p:extLst>
      <p:ext uri="{BB962C8B-B14F-4D97-AF65-F5344CB8AC3E}">
        <p14:creationId xmlns:p14="http://schemas.microsoft.com/office/powerpoint/2010/main" val="1439468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566FF4-15F6-4C9B-B30A-D74516193360}"/>
              </a:ext>
            </a:extLst>
          </p:cNvPr>
          <p:cNvSpPr/>
          <p:nvPr/>
        </p:nvSpPr>
        <p:spPr>
          <a:xfrm>
            <a:off x="4970206" y="6356349"/>
            <a:ext cx="2241755" cy="35216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a:extLst>
              <a:ext uri="{FF2B5EF4-FFF2-40B4-BE49-F238E27FC236}">
                <a16:creationId xmlns:a16="http://schemas.microsoft.com/office/drawing/2014/main" id="{E70AAF60-3829-4D0F-BB4A-D653234449EB}"/>
              </a:ext>
            </a:extLst>
          </p:cNvPr>
          <p:cNvGraphicFramePr>
            <a:graphicFrameLocks/>
          </p:cNvGraphicFramePr>
          <p:nvPr>
            <p:extLst>
              <p:ext uri="{D42A27DB-BD31-4B8C-83A1-F6EECF244321}">
                <p14:modId xmlns:p14="http://schemas.microsoft.com/office/powerpoint/2010/main" val="3616752109"/>
              </p:ext>
            </p:extLst>
          </p:nvPr>
        </p:nvGraphicFramePr>
        <p:xfrm>
          <a:off x="1657350" y="859303"/>
          <a:ext cx="9702800" cy="571929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24</a:t>
            </a:fld>
            <a:endParaRPr lang="fr-FR"/>
          </a:p>
        </p:txBody>
      </p:sp>
      <p:sp>
        <p:nvSpPr>
          <p:cNvPr id="8" name="Text Placeholder 7">
            <a:extLst>
              <a:ext uri="{FF2B5EF4-FFF2-40B4-BE49-F238E27FC236}">
                <a16:creationId xmlns:a16="http://schemas.microsoft.com/office/drawing/2014/main" id="{2DC2B910-B933-497D-82E4-F60392D7F8CC}"/>
              </a:ext>
            </a:extLst>
          </p:cNvPr>
          <p:cNvSpPr>
            <a:spLocks noGrp="1"/>
          </p:cNvSpPr>
          <p:nvPr>
            <p:ph type="body" idx="13"/>
          </p:nvPr>
        </p:nvSpPr>
        <p:spPr/>
        <p:txBody>
          <a:bodyPr rIns="0"/>
          <a:lstStyle/>
          <a:p>
            <a:pPr defTabSz="1003300"/>
            <a:r>
              <a:rPr lang="en-US" dirty="0"/>
              <a:t>&gt;znn &amp; qsr alphanet supply 		</a:t>
            </a:r>
            <a:endParaRPr lang="en-US" sz="1100" dirty="0"/>
          </a:p>
        </p:txBody>
      </p:sp>
      <p:graphicFrame>
        <p:nvGraphicFramePr>
          <p:cNvPr id="17" name="Table 16">
            <a:extLst>
              <a:ext uri="{FF2B5EF4-FFF2-40B4-BE49-F238E27FC236}">
                <a16:creationId xmlns:a16="http://schemas.microsoft.com/office/drawing/2014/main" id="{2E426481-7BE8-4F38-8A3C-8A750373E216}"/>
              </a:ext>
            </a:extLst>
          </p:cNvPr>
          <p:cNvGraphicFramePr>
            <a:graphicFrameLocks noGrp="1"/>
          </p:cNvGraphicFramePr>
          <p:nvPr>
            <p:extLst>
              <p:ext uri="{D42A27DB-BD31-4B8C-83A1-F6EECF244321}">
                <p14:modId xmlns:p14="http://schemas.microsoft.com/office/powerpoint/2010/main" val="1558097898"/>
              </p:ext>
            </p:extLst>
          </p:nvPr>
        </p:nvGraphicFramePr>
        <p:xfrm>
          <a:off x="831847" y="5130102"/>
          <a:ext cx="9588504" cy="868595"/>
        </p:xfrm>
        <a:graphic>
          <a:graphicData uri="http://schemas.openxmlformats.org/drawingml/2006/table">
            <a:tbl>
              <a:tblPr/>
              <a:tblGrid>
                <a:gridCol w="1221744">
                  <a:extLst>
                    <a:ext uri="{9D8B030D-6E8A-4147-A177-3AD203B41FA5}">
                      <a16:colId xmlns:a16="http://schemas.microsoft.com/office/drawing/2014/main" val="1590493473"/>
                    </a:ext>
                  </a:extLst>
                </a:gridCol>
                <a:gridCol w="697230">
                  <a:extLst>
                    <a:ext uri="{9D8B030D-6E8A-4147-A177-3AD203B41FA5}">
                      <a16:colId xmlns:a16="http://schemas.microsoft.com/office/drawing/2014/main" val="4007804732"/>
                    </a:ext>
                  </a:extLst>
                </a:gridCol>
                <a:gridCol w="697230">
                  <a:extLst>
                    <a:ext uri="{9D8B030D-6E8A-4147-A177-3AD203B41FA5}">
                      <a16:colId xmlns:a16="http://schemas.microsoft.com/office/drawing/2014/main" val="1752702363"/>
                    </a:ext>
                  </a:extLst>
                </a:gridCol>
                <a:gridCol w="697230">
                  <a:extLst>
                    <a:ext uri="{9D8B030D-6E8A-4147-A177-3AD203B41FA5}">
                      <a16:colId xmlns:a16="http://schemas.microsoft.com/office/drawing/2014/main" val="3000113192"/>
                    </a:ext>
                  </a:extLst>
                </a:gridCol>
                <a:gridCol w="697230">
                  <a:extLst>
                    <a:ext uri="{9D8B030D-6E8A-4147-A177-3AD203B41FA5}">
                      <a16:colId xmlns:a16="http://schemas.microsoft.com/office/drawing/2014/main" val="1341842057"/>
                    </a:ext>
                  </a:extLst>
                </a:gridCol>
                <a:gridCol w="697230">
                  <a:extLst>
                    <a:ext uri="{9D8B030D-6E8A-4147-A177-3AD203B41FA5}">
                      <a16:colId xmlns:a16="http://schemas.microsoft.com/office/drawing/2014/main" val="683453717"/>
                    </a:ext>
                  </a:extLst>
                </a:gridCol>
                <a:gridCol w="697230">
                  <a:extLst>
                    <a:ext uri="{9D8B030D-6E8A-4147-A177-3AD203B41FA5}">
                      <a16:colId xmlns:a16="http://schemas.microsoft.com/office/drawing/2014/main" val="3816452585"/>
                    </a:ext>
                  </a:extLst>
                </a:gridCol>
                <a:gridCol w="697230">
                  <a:extLst>
                    <a:ext uri="{9D8B030D-6E8A-4147-A177-3AD203B41FA5}">
                      <a16:colId xmlns:a16="http://schemas.microsoft.com/office/drawing/2014/main" val="3670550416"/>
                    </a:ext>
                  </a:extLst>
                </a:gridCol>
                <a:gridCol w="697230">
                  <a:extLst>
                    <a:ext uri="{9D8B030D-6E8A-4147-A177-3AD203B41FA5}">
                      <a16:colId xmlns:a16="http://schemas.microsoft.com/office/drawing/2014/main" val="588443803"/>
                    </a:ext>
                  </a:extLst>
                </a:gridCol>
                <a:gridCol w="697230">
                  <a:extLst>
                    <a:ext uri="{9D8B030D-6E8A-4147-A177-3AD203B41FA5}">
                      <a16:colId xmlns:a16="http://schemas.microsoft.com/office/drawing/2014/main" val="3020258599"/>
                    </a:ext>
                  </a:extLst>
                </a:gridCol>
                <a:gridCol w="697230">
                  <a:extLst>
                    <a:ext uri="{9D8B030D-6E8A-4147-A177-3AD203B41FA5}">
                      <a16:colId xmlns:a16="http://schemas.microsoft.com/office/drawing/2014/main" val="3410849485"/>
                    </a:ext>
                  </a:extLst>
                </a:gridCol>
                <a:gridCol w="697230">
                  <a:extLst>
                    <a:ext uri="{9D8B030D-6E8A-4147-A177-3AD203B41FA5}">
                      <a16:colId xmlns:a16="http://schemas.microsoft.com/office/drawing/2014/main" val="2410702119"/>
                    </a:ext>
                  </a:extLst>
                </a:gridCol>
                <a:gridCol w="697230">
                  <a:extLst>
                    <a:ext uri="{9D8B030D-6E8A-4147-A177-3AD203B41FA5}">
                      <a16:colId xmlns:a16="http://schemas.microsoft.com/office/drawing/2014/main" val="746644604"/>
                    </a:ext>
                  </a:extLst>
                </a:gridCol>
              </a:tblGrid>
              <a:tr h="173719">
                <a:tc>
                  <a:txBody>
                    <a:bodyPr/>
                    <a:lstStyle/>
                    <a:p>
                      <a:pPr algn="l" fontAlgn="ctr"/>
                      <a:r>
                        <a:rPr lang="en-US" sz="1000" b="1" i="0" u="none" strike="noStrike" dirty="0">
                          <a:solidFill>
                            <a:srgbClr val="00FF5B"/>
                          </a:solidFill>
                          <a:effectLst/>
                          <a:latin typeface="IBM Plex Mono" panose="020B0509050203000203" pitchFamily="49" charset="0"/>
                        </a:rPr>
                        <a:t>ZNN Supply </a:t>
                      </a:r>
                    </a:p>
                  </a:txBody>
                  <a:tcPr marL="6043" marR="6043" marT="6043"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6.51m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6.77m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6.98m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7.29m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7.50m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7.67m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7.98m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8.15m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8.28m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8.58m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8.71m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8.84m</a:t>
                      </a:r>
                    </a:p>
                  </a:txBody>
                  <a:tcPr marL="9525" marR="9525" marT="9525" marB="0" anchor="ctr">
                    <a:lnL>
                      <a:noFill/>
                    </a:lnL>
                    <a:lnR>
                      <a:noFill/>
                    </a:lnR>
                    <a:lnT>
                      <a:noFill/>
                    </a:lnT>
                    <a:lnB>
                      <a:noFill/>
                    </a:lnB>
                  </a:tcPr>
                </a:tc>
                <a:extLst>
                  <a:ext uri="{0D108BD9-81ED-4DB2-BD59-A6C34878D82A}">
                    <a16:rowId xmlns:a16="http://schemas.microsoft.com/office/drawing/2014/main" val="2218186846"/>
                  </a:ext>
                </a:extLst>
              </a:tr>
              <a:tr h="173719">
                <a:tc>
                  <a:txBody>
                    <a:bodyPr/>
                    <a:lstStyle/>
                    <a:p>
                      <a:pPr algn="l" fontAlgn="ctr"/>
                      <a:r>
                        <a:rPr lang="en-US" sz="1000" b="0" i="0" u="none" strike="noStrike" dirty="0">
                          <a:solidFill>
                            <a:srgbClr val="00FF5B"/>
                          </a:solidFill>
                          <a:effectLst/>
                          <a:latin typeface="IBM Plex Mono" panose="020B0509050203000203" pitchFamily="49" charset="0"/>
                        </a:rPr>
                        <a:t>ZNN Emission</a:t>
                      </a:r>
                      <a:r>
                        <a:rPr lang="en-US" sz="1000" b="1" i="0" u="none" strike="noStrike" dirty="0">
                          <a:solidFill>
                            <a:srgbClr val="00FF5B"/>
                          </a:solidFill>
                          <a:effectLst/>
                          <a:latin typeface="IBM Plex Mono" panose="020B0509050203000203" pitchFamily="49" charset="0"/>
                        </a:rPr>
                        <a:t>s</a:t>
                      </a:r>
                    </a:p>
                  </a:txBody>
                  <a:tcPr marL="6043" marR="6043" marT="6043"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432k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259k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216k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216k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173k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173k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dirty="0">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97326010"/>
                  </a:ext>
                </a:extLst>
              </a:tr>
              <a:tr h="173719">
                <a:tc>
                  <a:txBody>
                    <a:bodyPr/>
                    <a:lstStyle/>
                    <a:p>
                      <a:pPr algn="l" fontAlgn="ctr"/>
                      <a:r>
                        <a:rPr lang="en-US" sz="1000" b="1" i="0" u="none" strike="noStrike" dirty="0">
                          <a:solidFill>
                            <a:srgbClr val="007AFF"/>
                          </a:solidFill>
                          <a:effectLst/>
                          <a:latin typeface="IBM Plex Mono" panose="020B0509050203000203" pitchFamily="49" charset="0"/>
                        </a:rPr>
                        <a:t>QSR Supply</a:t>
                      </a:r>
                    </a:p>
                  </a:txBody>
                  <a:tcPr marL="6043" marR="6043" marT="6043"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25.34m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25.94m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26.54m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27.14m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27.59m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28.04m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28.49m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28.64m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28.79m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28.94m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29.09m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29.24m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extLst>
                  <a:ext uri="{0D108BD9-81ED-4DB2-BD59-A6C34878D82A}">
                    <a16:rowId xmlns:a16="http://schemas.microsoft.com/office/drawing/2014/main" val="3911513608"/>
                  </a:ext>
                </a:extLst>
              </a:tr>
              <a:tr h="173719">
                <a:tc>
                  <a:txBody>
                    <a:bodyPr/>
                    <a:lstStyle/>
                    <a:p>
                      <a:pPr algn="l" fontAlgn="ctr"/>
                      <a:r>
                        <a:rPr lang="en-US" sz="1000" b="0" i="0" u="none" strike="noStrike" dirty="0">
                          <a:solidFill>
                            <a:srgbClr val="007AFF"/>
                          </a:solidFill>
                          <a:effectLst/>
                          <a:latin typeface="IBM Plex Mono" panose="020B0509050203000203" pitchFamily="49" charset="0"/>
                        </a:rPr>
                        <a:t>QSR Emissions </a:t>
                      </a:r>
                    </a:p>
                  </a:txBody>
                  <a:tcPr marL="6043" marR="6043" marT="6043"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extLst>
                  <a:ext uri="{0D108BD9-81ED-4DB2-BD59-A6C34878D82A}">
                    <a16:rowId xmlns:a16="http://schemas.microsoft.com/office/drawing/2014/main" val="1006921136"/>
                  </a:ext>
                </a:extLst>
              </a:tr>
              <a:tr h="173719">
                <a:tc>
                  <a:txBody>
                    <a:bodyPr/>
                    <a:lstStyle/>
                    <a:p>
                      <a:pPr algn="l" fontAlgn="ctr"/>
                      <a:r>
                        <a:rPr lang="de-DE" sz="1000" b="0" i="0" u="none" strike="noStrike" kern="1200" dirty="0">
                          <a:solidFill>
                            <a:srgbClr val="007AFF"/>
                          </a:solidFill>
                          <a:effectLst/>
                          <a:latin typeface="IBM Plex Mono" panose="020B0509050203000203" pitchFamily="49" charset="0"/>
                          <a:ea typeface="+mn-ea"/>
                          <a:cs typeface="+mn-cs"/>
                        </a:rPr>
                        <a:t>Pillar Burns</a:t>
                      </a:r>
                      <a:endParaRPr lang="en-US" sz="1000" b="0" i="0" u="none" strike="noStrike" kern="1200" dirty="0">
                        <a:solidFill>
                          <a:srgbClr val="007AFF"/>
                        </a:solidFill>
                        <a:effectLst/>
                        <a:latin typeface="IBM Plex Mono" panose="020B0509050203000203" pitchFamily="49" charset="0"/>
                        <a:ea typeface="+mn-ea"/>
                        <a:cs typeface="+mn-cs"/>
                      </a:endParaRPr>
                    </a:p>
                  </a:txBody>
                  <a:tcPr marL="6043" marR="6043" marT="6043"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5.83m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1.28m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1.05m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840k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550k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410k</a:t>
                      </a:r>
                    </a:p>
                  </a:txBody>
                  <a:tcPr marL="9525" marR="9525" marT="9525" marB="0" anchor="ctr">
                    <a:lnL>
                      <a:noFill/>
                    </a:lnL>
                    <a:lnR>
                      <a:noFill/>
                    </a:lnR>
                    <a:lnT>
                      <a:noFill/>
                    </a:lnT>
                    <a:lnB>
                      <a:noFill/>
                    </a:lnB>
                  </a:tcPr>
                </a:tc>
                <a:tc>
                  <a:txBody>
                    <a:bodyPr/>
                    <a:lstStyle/>
                    <a:p>
                      <a:pPr algn="r" fontAlgn="ctr"/>
                      <a:r>
                        <a:rPr lang="en-US" sz="1000" b="0" i="0" u="none" strike="noStrike" dirty="0">
                          <a:solidFill>
                            <a:srgbClr val="007AFF"/>
                          </a:solidFill>
                          <a:effectLst/>
                          <a:latin typeface="IBM Plex Mono" panose="020B0509050203000203" pitchFamily="49" charset="0"/>
                        </a:rPr>
                        <a:t>270k</a:t>
                      </a: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en-US" sz="1000" b="0" i="0" u="none" strike="noStrike" dirty="0">
                          <a:solidFill>
                            <a:srgbClr val="007AFF"/>
                          </a:solidFill>
                          <a:effectLst/>
                          <a:latin typeface="IBM Plex Mono" panose="020B0509050203000203" pitchFamily="49" charset="0"/>
                        </a:rPr>
                        <a:t>550k</a:t>
                      </a:r>
                    </a:p>
                  </a:txBody>
                  <a:tcPr marL="9525" marR="9525" marT="9525" marB="0" anchor="ctr">
                    <a:lnL>
                      <a:noFill/>
                    </a:lnL>
                    <a:lnR>
                      <a:noFill/>
                    </a:lnR>
                    <a:lnT>
                      <a:noFill/>
                    </a:lnT>
                    <a:lnB>
                      <a:noFill/>
                    </a:lnB>
                  </a:tcPr>
                </a:tc>
                <a:tc>
                  <a:txBody>
                    <a:bodyPr/>
                    <a:lstStyle/>
                    <a:p>
                      <a:pPr algn="r" fontAlgn="ct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extLst>
                  <a:ext uri="{0D108BD9-81ED-4DB2-BD59-A6C34878D82A}">
                    <a16:rowId xmlns:a16="http://schemas.microsoft.com/office/drawing/2014/main" val="2172723480"/>
                  </a:ext>
                </a:extLst>
              </a:tr>
            </a:tbl>
          </a:graphicData>
        </a:graphic>
      </p:graphicFrame>
      <p:sp>
        <p:nvSpPr>
          <p:cNvPr id="33" name="TextBox 32">
            <a:extLst>
              <a:ext uri="{FF2B5EF4-FFF2-40B4-BE49-F238E27FC236}">
                <a16:creationId xmlns:a16="http://schemas.microsoft.com/office/drawing/2014/main" id="{EFE85327-4786-44B7-8C94-E21A1A88EF4B}"/>
              </a:ext>
            </a:extLst>
          </p:cNvPr>
          <p:cNvSpPr txBox="1"/>
          <p:nvPr/>
        </p:nvSpPr>
        <p:spPr>
          <a:xfrm>
            <a:off x="5264150" y="274384"/>
            <a:ext cx="6096000" cy="246221"/>
          </a:xfrm>
          <a:prstGeom prst="rect">
            <a:avLst/>
          </a:prstGeom>
          <a:noFill/>
        </p:spPr>
        <p:txBody>
          <a:bodyPr wrap="square" anchor="ctr">
            <a:spAutoFit/>
          </a:bodyPr>
          <a:lstStyle/>
          <a:p>
            <a:pPr algn="r"/>
            <a:r>
              <a:rPr lang="en-US" sz="1000" dirty="0">
                <a:solidFill>
                  <a:srgbClr val="00FF5B"/>
                </a:solidFill>
                <a:latin typeface="IBM Plex Mono Light" panose="020B0409050203000203" pitchFamily="49" charset="0"/>
              </a:rPr>
              <a:t>emissions after epoch 12 are tbd / assumed to remain constant</a:t>
            </a:r>
          </a:p>
        </p:txBody>
      </p:sp>
    </p:spTree>
    <p:extLst>
      <p:ext uri="{BB962C8B-B14F-4D97-AF65-F5344CB8AC3E}">
        <p14:creationId xmlns:p14="http://schemas.microsoft.com/office/powerpoint/2010/main" val="21806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E1DEE8-84BA-4C55-8376-91B510AC1552}"/>
              </a:ext>
            </a:extLst>
          </p:cNvPr>
          <p:cNvSpPr/>
          <p:nvPr/>
        </p:nvSpPr>
        <p:spPr>
          <a:xfrm>
            <a:off x="5491486"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4C2275-48F9-4A6D-B1CD-99DE0253F62A}"/>
              </a:ext>
            </a:extLst>
          </p:cNvPr>
          <p:cNvSpPr/>
          <p:nvPr/>
        </p:nvSpPr>
        <p:spPr>
          <a:xfrm>
            <a:off x="5935834"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AB2F89-BB56-413F-B008-F777EC64C294}"/>
              </a:ext>
            </a:extLst>
          </p:cNvPr>
          <p:cNvSpPr/>
          <p:nvPr/>
        </p:nvSpPr>
        <p:spPr>
          <a:xfrm>
            <a:off x="6380182"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257AE9-D740-4A9A-AFD5-8AB8ADB55C4D}"/>
              </a:ext>
            </a:extLst>
          </p:cNvPr>
          <p:cNvSpPr txBox="1"/>
          <p:nvPr/>
        </p:nvSpPr>
        <p:spPr>
          <a:xfrm>
            <a:off x="1198551" y="3064372"/>
            <a:ext cx="9794899" cy="2729722"/>
          </a:xfrm>
          <a:prstGeom prst="rect">
            <a:avLst/>
          </a:prstGeom>
          <a:noFill/>
        </p:spPr>
        <p:txBody>
          <a:bodyPr wrap="square" lIns="0" rIns="0">
            <a:spAutoFit/>
          </a:bodyPr>
          <a:lstStyle/>
          <a:p>
            <a:pPr marL="0" indent="0" algn="ctr">
              <a:lnSpc>
                <a:spcPct val="150000"/>
              </a:lnSpc>
              <a:buNone/>
            </a:pPr>
            <a:r>
              <a:rPr lang="en-US" sz="2000" dirty="0">
                <a:solidFill>
                  <a:srgbClr val="00FF5B"/>
                </a:solidFill>
                <a:latin typeface="IBM Plex Mono Light" panose="020B0409050203000203" pitchFamily="49" charset="0"/>
              </a:rPr>
              <a:t>“Only a moron would spend BTC on a digital good.</a:t>
            </a:r>
          </a:p>
          <a:p>
            <a:pPr marL="0" indent="0" algn="ctr">
              <a:lnSpc>
                <a:spcPct val="150000"/>
              </a:lnSpc>
              <a:buNone/>
            </a:pPr>
            <a:r>
              <a:rPr lang="en-US" sz="2000" dirty="0">
                <a:solidFill>
                  <a:srgbClr val="00FF5B"/>
                </a:solidFill>
                <a:latin typeface="IBM Plex Mono Light" panose="020B0409050203000203" pitchFamily="49" charset="0"/>
              </a:rPr>
              <a:t>But that doesn’t mean that tx/value exchange shouldn’t occur.”</a:t>
            </a:r>
          </a:p>
          <a:p>
            <a:pPr marL="0" indent="0" algn="ctr">
              <a:lnSpc>
                <a:spcPct val="150000"/>
              </a:lnSpc>
              <a:buNone/>
            </a:pPr>
            <a:endParaRPr lang="en-US" sz="2000" dirty="0">
              <a:solidFill>
                <a:srgbClr val="00FF5B"/>
              </a:solidFill>
              <a:latin typeface="IBM Plex Mono Light" panose="020B0409050203000203" pitchFamily="49" charset="0"/>
            </a:endParaRPr>
          </a:p>
          <a:p>
            <a:pPr marL="0" indent="0" algn="ctr">
              <a:lnSpc>
                <a:spcPct val="150000"/>
              </a:lnSpc>
              <a:buNone/>
            </a:pPr>
            <a:endParaRPr lang="en-US" sz="2000" dirty="0">
              <a:solidFill>
                <a:srgbClr val="00FF5B"/>
              </a:solidFill>
              <a:latin typeface="IBM Plex Mono Light" panose="020B0409050203000203" pitchFamily="49" charset="0"/>
            </a:endParaRPr>
          </a:p>
          <a:p>
            <a:pPr marL="0" indent="0" algn="ctr">
              <a:lnSpc>
                <a:spcPct val="150000"/>
              </a:lnSpc>
              <a:buNone/>
            </a:pPr>
            <a:r>
              <a:rPr lang="en-US" sz="2000" dirty="0">
                <a:solidFill>
                  <a:srgbClr val="00FF5B"/>
                </a:solidFill>
                <a:latin typeface="IBM Plex Mono Light" panose="020B0409050203000203" pitchFamily="49" charset="0"/>
              </a:rPr>
              <a:t> </a:t>
            </a:r>
          </a:p>
          <a:p>
            <a:pPr marL="0" indent="0" algn="ctr">
              <a:lnSpc>
                <a:spcPct val="150000"/>
              </a:lnSpc>
              <a:buNone/>
            </a:pPr>
            <a:r>
              <a:rPr lang="en-US" sz="1600" dirty="0">
                <a:solidFill>
                  <a:srgbClr val="00FF5B"/>
                </a:solidFill>
                <a:latin typeface="IBM Plex Mono Light" panose="020B0409050203000203" pitchFamily="49" charset="0"/>
              </a:rPr>
              <a:t>Prof. G</a:t>
            </a:r>
          </a:p>
        </p:txBody>
      </p:sp>
      <p:grpSp>
        <p:nvGrpSpPr>
          <p:cNvPr id="20" name="Group 19">
            <a:extLst>
              <a:ext uri="{FF2B5EF4-FFF2-40B4-BE49-F238E27FC236}">
                <a16:creationId xmlns:a16="http://schemas.microsoft.com/office/drawing/2014/main" id="{2A48C16B-083B-4BFF-BC43-0930BEA642EC}"/>
              </a:ext>
            </a:extLst>
          </p:cNvPr>
          <p:cNvGrpSpPr/>
          <p:nvPr/>
        </p:nvGrpSpPr>
        <p:grpSpPr>
          <a:xfrm>
            <a:off x="5190724" y="4541101"/>
            <a:ext cx="1810550" cy="444348"/>
            <a:chOff x="4951971" y="4216314"/>
            <a:chExt cx="1810550" cy="444348"/>
          </a:xfrm>
        </p:grpSpPr>
        <p:pic>
          <p:nvPicPr>
            <p:cNvPr id="12" name="Graphic 11">
              <a:extLst>
                <a:ext uri="{FF2B5EF4-FFF2-40B4-BE49-F238E27FC236}">
                  <a16:creationId xmlns:a16="http://schemas.microsoft.com/office/drawing/2014/main" id="{FA825F0E-B785-4B5C-8746-3B9C70D76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372" y="4216314"/>
              <a:ext cx="444348" cy="444348"/>
            </a:xfrm>
            <a:prstGeom prst="rect">
              <a:avLst/>
            </a:prstGeom>
          </p:spPr>
        </p:pic>
        <p:pic>
          <p:nvPicPr>
            <p:cNvPr id="14" name="Graphic 13">
              <a:extLst>
                <a:ext uri="{FF2B5EF4-FFF2-40B4-BE49-F238E27FC236}">
                  <a16:creationId xmlns:a16="http://schemas.microsoft.com/office/drawing/2014/main" id="{1FEE21E5-23C9-42AE-BF71-3EA8B324B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2773" y="4216314"/>
              <a:ext cx="444348" cy="444348"/>
            </a:xfrm>
            <a:prstGeom prst="rect">
              <a:avLst/>
            </a:prstGeom>
          </p:spPr>
        </p:pic>
        <p:pic>
          <p:nvPicPr>
            <p:cNvPr id="16" name="Graphic 15">
              <a:extLst>
                <a:ext uri="{FF2B5EF4-FFF2-40B4-BE49-F238E27FC236}">
                  <a16:creationId xmlns:a16="http://schemas.microsoft.com/office/drawing/2014/main" id="{B81A69BA-B517-4DAF-BF1F-E16C19BEC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8173" y="4216314"/>
              <a:ext cx="444348" cy="444348"/>
            </a:xfrm>
            <a:prstGeom prst="rect">
              <a:avLst/>
            </a:prstGeom>
          </p:spPr>
        </p:pic>
        <p:pic>
          <p:nvPicPr>
            <p:cNvPr id="19" name="Graphic 18">
              <a:extLst>
                <a:ext uri="{FF2B5EF4-FFF2-40B4-BE49-F238E27FC236}">
                  <a16:creationId xmlns:a16="http://schemas.microsoft.com/office/drawing/2014/main" id="{6EB95A9A-0418-46E7-B151-30B6C19B0F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1971" y="4216314"/>
              <a:ext cx="444348" cy="444348"/>
            </a:xfrm>
            <a:prstGeom prst="rect">
              <a:avLst/>
            </a:prstGeom>
          </p:spPr>
        </p:pic>
      </p:grpSp>
      <p:pic>
        <p:nvPicPr>
          <p:cNvPr id="22" name="Graphic 21">
            <a:extLst>
              <a:ext uri="{FF2B5EF4-FFF2-40B4-BE49-F238E27FC236}">
                <a16:creationId xmlns:a16="http://schemas.microsoft.com/office/drawing/2014/main" id="{A016959A-2E46-4558-B179-D85B83C61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6920" y="1052444"/>
            <a:ext cx="2221560" cy="2221560"/>
          </a:xfrm>
          <a:prstGeom prst="rect">
            <a:avLst/>
          </a:prstGeom>
        </p:spPr>
      </p:pic>
    </p:spTree>
    <p:extLst>
      <p:ext uri="{BB962C8B-B14F-4D97-AF65-F5344CB8AC3E}">
        <p14:creationId xmlns:p14="http://schemas.microsoft.com/office/powerpoint/2010/main" val="408262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DB828CE-54B7-456E-838E-FD132FBD738A}"/>
              </a:ext>
            </a:extLst>
          </p:cNvPr>
          <p:cNvSpPr/>
          <p:nvPr/>
        </p:nvSpPr>
        <p:spPr>
          <a:xfrm>
            <a:off x="8379711" y="4336369"/>
            <a:ext cx="1520281" cy="14876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a:extLst>
              <a:ext uri="{FF2B5EF4-FFF2-40B4-BE49-F238E27FC236}">
                <a16:creationId xmlns:a16="http://schemas.microsoft.com/office/drawing/2014/main" id="{2C284571-BFB1-456C-848D-F35C3278DEBD}"/>
              </a:ext>
            </a:extLst>
          </p:cNvPr>
          <p:cNvSpPr/>
          <p:nvPr/>
        </p:nvSpPr>
        <p:spPr>
          <a:xfrm>
            <a:off x="8857914" y="3586485"/>
            <a:ext cx="1791036" cy="14876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a:extLst>
              <a:ext uri="{FF2B5EF4-FFF2-40B4-BE49-F238E27FC236}">
                <a16:creationId xmlns:a16="http://schemas.microsoft.com/office/drawing/2014/main" id="{D79BA888-FDE5-4A7F-99BA-CD25442E4CC7}"/>
              </a:ext>
            </a:extLst>
          </p:cNvPr>
          <p:cNvSpPr/>
          <p:nvPr/>
        </p:nvSpPr>
        <p:spPr>
          <a:xfrm>
            <a:off x="9409980" y="2453292"/>
            <a:ext cx="1405975" cy="14876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77">
            <a:extLst>
              <a:ext uri="{FF2B5EF4-FFF2-40B4-BE49-F238E27FC236}">
                <a16:creationId xmlns:a16="http://schemas.microsoft.com/office/drawing/2014/main" id="{02198481-AF78-45E8-9CF8-3240DBE2E1E5}"/>
              </a:ext>
            </a:extLst>
          </p:cNvPr>
          <p:cNvSpPr/>
          <p:nvPr/>
        </p:nvSpPr>
        <p:spPr>
          <a:xfrm>
            <a:off x="2440932" y="4333534"/>
            <a:ext cx="1163617" cy="148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C54F8CBF-5FB7-4697-90DB-85553919DD16}"/>
              </a:ext>
            </a:extLst>
          </p:cNvPr>
          <p:cNvSpPr/>
          <p:nvPr/>
        </p:nvSpPr>
        <p:spPr>
          <a:xfrm>
            <a:off x="2137282" y="3586485"/>
            <a:ext cx="2359559" cy="148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CEDA31F9-1CDA-4348-9FDA-DE93DC0B96FB}"/>
              </a:ext>
            </a:extLst>
          </p:cNvPr>
          <p:cNvSpPr/>
          <p:nvPr/>
        </p:nvSpPr>
        <p:spPr>
          <a:xfrm>
            <a:off x="2751879" y="2454779"/>
            <a:ext cx="711617" cy="1472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Slide Number Placeholder 3">
            <a:extLst>
              <a:ext uri="{FF2B5EF4-FFF2-40B4-BE49-F238E27FC236}">
                <a16:creationId xmlns:a16="http://schemas.microsoft.com/office/drawing/2014/main" id="{1E543076-7609-4D20-BECF-B1BC42979E43}"/>
              </a:ext>
            </a:extLst>
          </p:cNvPr>
          <p:cNvSpPr>
            <a:spLocks noGrp="1"/>
          </p:cNvSpPr>
          <p:nvPr>
            <p:ph type="sldNum" sz="quarter" idx="12"/>
          </p:nvPr>
        </p:nvSpPr>
        <p:spPr/>
        <p:txBody>
          <a:bodyPr/>
          <a:lstStyle/>
          <a:p>
            <a:fld id="{5D1CA2A3-E136-4111-AE75-74FFD3CDDD2E}" type="slidenum">
              <a:rPr lang="fr-FR" smtClean="0"/>
              <a:pPr/>
              <a:t>26</a:t>
            </a:fld>
            <a:endParaRPr lang="fr-FR" dirty="0"/>
          </a:p>
        </p:txBody>
      </p:sp>
      <p:sp>
        <p:nvSpPr>
          <p:cNvPr id="13" name="Text Placeholder 12">
            <a:extLst>
              <a:ext uri="{FF2B5EF4-FFF2-40B4-BE49-F238E27FC236}">
                <a16:creationId xmlns:a16="http://schemas.microsoft.com/office/drawing/2014/main" id="{68CFE55E-34E8-42C1-9A95-773464E5EC0C}"/>
              </a:ext>
            </a:extLst>
          </p:cNvPr>
          <p:cNvSpPr>
            <a:spLocks noGrp="1"/>
          </p:cNvSpPr>
          <p:nvPr>
            <p:ph type="body" idx="13"/>
          </p:nvPr>
        </p:nvSpPr>
        <p:spPr/>
        <p:txBody>
          <a:bodyPr/>
          <a:lstStyle/>
          <a:p>
            <a:r>
              <a:rPr lang="en-US" dirty="0"/>
              <a:t>&gt;digital gold notes</a:t>
            </a:r>
          </a:p>
        </p:txBody>
      </p:sp>
      <p:sp>
        <p:nvSpPr>
          <p:cNvPr id="29" name="Content Placeholder 10">
            <a:extLst>
              <a:ext uri="{FF2B5EF4-FFF2-40B4-BE49-F238E27FC236}">
                <a16:creationId xmlns:a16="http://schemas.microsoft.com/office/drawing/2014/main" id="{3C2F3D0B-5DDD-4DD9-8B2A-64627A22369C}"/>
              </a:ext>
            </a:extLst>
          </p:cNvPr>
          <p:cNvSpPr>
            <a:spLocks noGrp="1"/>
          </p:cNvSpPr>
          <p:nvPr>
            <p:ph sz="half" idx="1"/>
          </p:nvPr>
        </p:nvSpPr>
        <p:spPr>
          <a:xfrm>
            <a:off x="838200" y="1416534"/>
            <a:ext cx="5181600" cy="409044"/>
          </a:xfrm>
        </p:spPr>
        <p:txBody>
          <a:bodyPr anchor="ctr"/>
          <a:lstStyle/>
          <a:p>
            <a:pPr marL="0" indent="0" algn="ctr">
              <a:buNone/>
            </a:pPr>
            <a:r>
              <a:rPr lang="en-US" sz="2000" b="1" dirty="0">
                <a:latin typeface="IBM Plex Mono Medium" panose="020B0609050203000203" pitchFamily="49" charset="0"/>
              </a:rPr>
              <a:t>ENERGY CONSTRAINED VALUE</a:t>
            </a:r>
          </a:p>
        </p:txBody>
      </p:sp>
      <p:sp>
        <p:nvSpPr>
          <p:cNvPr id="30" name="Content Placeholder 11">
            <a:extLst>
              <a:ext uri="{FF2B5EF4-FFF2-40B4-BE49-F238E27FC236}">
                <a16:creationId xmlns:a16="http://schemas.microsoft.com/office/drawing/2014/main" id="{7C5984AD-345A-4E5D-A9DF-40817FB6E5BF}"/>
              </a:ext>
            </a:extLst>
          </p:cNvPr>
          <p:cNvSpPr>
            <a:spLocks noGrp="1"/>
          </p:cNvSpPr>
          <p:nvPr>
            <p:ph sz="half" idx="2"/>
          </p:nvPr>
        </p:nvSpPr>
        <p:spPr>
          <a:xfrm>
            <a:off x="6489450" y="1416534"/>
            <a:ext cx="5181600" cy="409044"/>
          </a:xfrm>
        </p:spPr>
        <p:txBody>
          <a:bodyPr anchor="ctr"/>
          <a:lstStyle/>
          <a:p>
            <a:pPr marL="0" indent="0" algn="ctr">
              <a:buNone/>
            </a:pPr>
            <a:r>
              <a:rPr lang="en-US" sz="2000" b="1" dirty="0">
                <a:latin typeface="IBM Plex Mono Medium" panose="020B0609050203000203" pitchFamily="49" charset="0"/>
              </a:rPr>
              <a:t>SOCIALLY ASSIGNED VALUE</a:t>
            </a:r>
          </a:p>
        </p:txBody>
      </p:sp>
      <p:sp>
        <p:nvSpPr>
          <p:cNvPr id="31" name="Content Placeholder 10">
            <a:extLst>
              <a:ext uri="{FF2B5EF4-FFF2-40B4-BE49-F238E27FC236}">
                <a16:creationId xmlns:a16="http://schemas.microsoft.com/office/drawing/2014/main" id="{0669F08D-8EE9-4C87-B061-E5D4CF4EA8C5}"/>
              </a:ext>
            </a:extLst>
          </p:cNvPr>
          <p:cNvSpPr txBox="1">
            <a:spLocks/>
          </p:cNvSpPr>
          <p:nvPr/>
        </p:nvSpPr>
        <p:spPr>
          <a:xfrm>
            <a:off x="1067990" y="2188208"/>
            <a:ext cx="4399200" cy="3228461"/>
          </a:xfrm>
          <a:prstGeom prst="rect">
            <a:avLst/>
          </a:prstGeom>
        </p:spPr>
        <p:txBody>
          <a:bodyPr vert="horz" wrap="square" lIns="91440" tIns="45720" rIns="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600"/>
              </a:spcAft>
            </a:pPr>
            <a:r>
              <a:rPr lang="en-US" sz="1200" dirty="0">
                <a:solidFill>
                  <a:srgbClr val="262626"/>
                </a:solidFill>
              </a:rPr>
              <a:t>Miner ability to convert energy to BTC is constrained by </a:t>
            </a:r>
            <a:r>
              <a:rPr lang="en-US" sz="1200" b="1" dirty="0">
                <a:solidFill>
                  <a:srgbClr val="FF9900"/>
                </a:solidFill>
              </a:rPr>
              <a:t>physics</a:t>
            </a:r>
            <a:endParaRPr lang="en-US" sz="1200" dirty="0">
              <a:solidFill>
                <a:srgbClr val="262626"/>
              </a:solidFill>
            </a:endParaRPr>
          </a:p>
          <a:p>
            <a:pPr algn="just">
              <a:lnSpc>
                <a:spcPct val="100000"/>
              </a:lnSpc>
              <a:spcAft>
                <a:spcPts val="600"/>
              </a:spcAft>
            </a:pPr>
            <a:r>
              <a:rPr lang="en-US" sz="1200" dirty="0">
                <a:solidFill>
                  <a:srgbClr val="262626"/>
                </a:solidFill>
              </a:rPr>
              <a:t>Value exchange in the digital economy rarely requires BTC to change hands</a:t>
            </a:r>
          </a:p>
          <a:p>
            <a:pPr algn="just">
              <a:lnSpc>
                <a:spcPct val="100000"/>
              </a:lnSpc>
              <a:spcAft>
                <a:spcPts val="600"/>
              </a:spcAft>
            </a:pPr>
            <a:r>
              <a:rPr lang="en-US" sz="1200" dirty="0">
                <a:solidFill>
                  <a:srgbClr val="262626"/>
                </a:solidFill>
              </a:rPr>
              <a:t>Improving efficiency to harness energy creates </a:t>
            </a:r>
            <a:r>
              <a:rPr lang="en-US" sz="1200" b="1" dirty="0">
                <a:solidFill>
                  <a:srgbClr val="FF9900"/>
                </a:solidFill>
              </a:rPr>
              <a:t>exponential future growth</a:t>
            </a:r>
            <a:r>
              <a:rPr lang="en-US" sz="1200" dirty="0">
                <a:solidFill>
                  <a:srgbClr val="262626"/>
                </a:solidFill>
              </a:rPr>
              <a:t>. It makes sense to get paid for it in something that gets more valuable over time (= BTC)</a:t>
            </a:r>
          </a:p>
          <a:p>
            <a:pPr algn="just">
              <a:lnSpc>
                <a:spcPct val="100000"/>
              </a:lnSpc>
              <a:spcAft>
                <a:spcPts val="600"/>
              </a:spcAft>
            </a:pPr>
            <a:r>
              <a:rPr lang="en-US" sz="1200" dirty="0">
                <a:solidFill>
                  <a:srgbClr val="262626"/>
                </a:solidFill>
              </a:rPr>
              <a:t>BTC is the </a:t>
            </a:r>
            <a:r>
              <a:rPr lang="en-US" sz="1200" b="1" dirty="0">
                <a:solidFill>
                  <a:srgbClr val="FF9900"/>
                </a:solidFill>
              </a:rPr>
              <a:t>deflationary</a:t>
            </a:r>
            <a:r>
              <a:rPr lang="en-US" sz="1200" dirty="0">
                <a:solidFill>
                  <a:srgbClr val="262626"/>
                </a:solidFill>
              </a:rPr>
              <a:t> commodity based on deflationary energy technology</a:t>
            </a:r>
          </a:p>
          <a:p>
            <a:pPr algn="just">
              <a:lnSpc>
                <a:spcPct val="100000"/>
              </a:lnSpc>
              <a:spcAft>
                <a:spcPts val="600"/>
              </a:spcAft>
            </a:pPr>
            <a:r>
              <a:rPr lang="en-US" sz="1200" dirty="0">
                <a:solidFill>
                  <a:srgbClr val="262626"/>
                </a:solidFill>
              </a:rPr>
              <a:t>BTC = fair currency for energy constrained value</a:t>
            </a:r>
          </a:p>
        </p:txBody>
      </p:sp>
      <p:sp>
        <p:nvSpPr>
          <p:cNvPr id="32" name="Content Placeholder 11">
            <a:extLst>
              <a:ext uri="{FF2B5EF4-FFF2-40B4-BE49-F238E27FC236}">
                <a16:creationId xmlns:a16="http://schemas.microsoft.com/office/drawing/2014/main" id="{16DD73D3-C856-4C97-B294-40D6FAFF3FD5}"/>
              </a:ext>
            </a:extLst>
          </p:cNvPr>
          <p:cNvSpPr txBox="1">
            <a:spLocks/>
          </p:cNvSpPr>
          <p:nvPr/>
        </p:nvSpPr>
        <p:spPr>
          <a:xfrm>
            <a:off x="6719506" y="2205084"/>
            <a:ext cx="4397885" cy="3229200"/>
          </a:xfrm>
          <a:prstGeom prst="rect">
            <a:avLst/>
          </a:prstGeom>
        </p:spPr>
        <p:txBody>
          <a:bodyPr vert="horz" wrap="square" lIns="91440" tIns="45720" rIns="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1400" kern="1200">
                <a:solidFill>
                  <a:srgbClr val="00FF5B"/>
                </a:solidFill>
                <a:latin typeface="IBM Plex Mono" panose="020B05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00FF5B"/>
                </a:solidFill>
                <a:latin typeface="IBM Plex Mono" panose="020B05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400" kern="1200">
                <a:solidFill>
                  <a:srgbClr val="00FF5B"/>
                </a:solidFill>
                <a:latin typeface="IBM Plex Mono" panose="020B05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400" kern="1200">
                <a:solidFill>
                  <a:srgbClr val="00FF5B"/>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600"/>
              </a:spcAft>
            </a:pPr>
            <a:r>
              <a:rPr lang="en-US" sz="1200" dirty="0">
                <a:solidFill>
                  <a:srgbClr val="00FF5B"/>
                </a:solidFill>
              </a:rPr>
              <a:t>Pillar ability to print ZNN is assigned by delegators who believe in </a:t>
            </a:r>
            <a:r>
              <a:rPr lang="en-US" sz="1200" b="1" dirty="0"/>
              <a:t>good governance</a:t>
            </a:r>
            <a:endParaRPr lang="en-US" sz="1200" dirty="0">
              <a:solidFill>
                <a:srgbClr val="00FF5B"/>
              </a:solidFill>
            </a:endParaRPr>
          </a:p>
          <a:p>
            <a:pPr algn="just">
              <a:lnSpc>
                <a:spcPct val="100000"/>
              </a:lnSpc>
              <a:spcAft>
                <a:spcPts val="600"/>
              </a:spcAft>
            </a:pPr>
            <a:r>
              <a:rPr lang="en-US" sz="1200" dirty="0">
                <a:solidFill>
                  <a:srgbClr val="00FF5B"/>
                </a:solidFill>
              </a:rPr>
              <a:t>All value exchange in the digital economy is almost entirely about assigned value</a:t>
            </a:r>
          </a:p>
          <a:p>
            <a:pPr algn="just">
              <a:lnSpc>
                <a:spcPct val="100000"/>
              </a:lnSpc>
              <a:spcAft>
                <a:spcPts val="600"/>
              </a:spcAft>
            </a:pPr>
            <a:r>
              <a:rPr lang="en-US" sz="1200" dirty="0">
                <a:solidFill>
                  <a:srgbClr val="00FF5B"/>
                </a:solidFill>
              </a:rPr>
              <a:t>Digital consumer goods (entertainment, art, services) create </a:t>
            </a:r>
            <a:r>
              <a:rPr lang="en-US" sz="1200" b="1" dirty="0"/>
              <a:t>time-limited value</a:t>
            </a:r>
            <a:r>
              <a:rPr lang="en-US" sz="1200" dirty="0">
                <a:solidFill>
                  <a:srgbClr val="00FF5B"/>
                </a:solidFill>
              </a:rPr>
              <a:t>. It doesn’t make sense to pay for them in BTC which grows in value over time</a:t>
            </a:r>
          </a:p>
          <a:p>
            <a:pPr algn="just">
              <a:lnSpc>
                <a:spcPct val="100000"/>
              </a:lnSpc>
              <a:spcAft>
                <a:spcPts val="600"/>
              </a:spcAft>
            </a:pPr>
            <a:r>
              <a:rPr lang="en-US" sz="1200" dirty="0">
                <a:solidFill>
                  <a:srgbClr val="00FF5B"/>
                </a:solidFill>
              </a:rPr>
              <a:t>ZNN is the </a:t>
            </a:r>
            <a:r>
              <a:rPr lang="en-US" sz="1200" b="1" dirty="0"/>
              <a:t>disinflationary</a:t>
            </a:r>
            <a:r>
              <a:rPr lang="en-US" sz="1200" dirty="0">
                <a:solidFill>
                  <a:srgbClr val="00FF5B"/>
                </a:solidFill>
              </a:rPr>
              <a:t> tender for cyclically assigned value based on trust, belief &amp; faith</a:t>
            </a:r>
          </a:p>
          <a:p>
            <a:pPr algn="just">
              <a:lnSpc>
                <a:spcPct val="100000"/>
              </a:lnSpc>
              <a:spcAft>
                <a:spcPts val="600"/>
              </a:spcAft>
            </a:pPr>
            <a:r>
              <a:rPr lang="en-US" sz="1200" dirty="0">
                <a:solidFill>
                  <a:srgbClr val="00FF5B"/>
                </a:solidFill>
              </a:rPr>
              <a:t>ZNN = fair currency for socially assigned value</a:t>
            </a:r>
          </a:p>
        </p:txBody>
      </p:sp>
      <p:sp>
        <p:nvSpPr>
          <p:cNvPr id="39" name="TextBox 38">
            <a:extLst>
              <a:ext uri="{FF2B5EF4-FFF2-40B4-BE49-F238E27FC236}">
                <a16:creationId xmlns:a16="http://schemas.microsoft.com/office/drawing/2014/main" id="{D0C795F8-82BF-4EBD-89AD-7FEE2284548C}"/>
              </a:ext>
            </a:extLst>
          </p:cNvPr>
          <p:cNvSpPr txBox="1"/>
          <p:nvPr/>
        </p:nvSpPr>
        <p:spPr>
          <a:xfrm>
            <a:off x="1042950" y="5791752"/>
            <a:ext cx="4276800" cy="532546"/>
          </a:xfrm>
          <a:prstGeom prst="rect">
            <a:avLst/>
          </a:prstGeom>
          <a:solidFill>
            <a:srgbClr val="FF9900"/>
          </a:solidFill>
          <a:ln w="25400">
            <a:solidFill>
              <a:srgbClr val="262626"/>
            </a:solidFill>
          </a:ln>
        </p:spPr>
        <p:txBody>
          <a:bodyPr wrap="square" anchor="ctr">
            <a:spAutoFit/>
          </a:bodyPr>
          <a:lstStyle/>
          <a:p>
            <a:pPr marL="0" indent="0" algn="ctr">
              <a:spcAft>
                <a:spcPts val="600"/>
              </a:spcAft>
              <a:buNone/>
            </a:pPr>
            <a:r>
              <a:rPr lang="en-US" sz="2000" b="1" dirty="0">
                <a:solidFill>
                  <a:srgbClr val="262626"/>
                </a:solidFill>
                <a:latin typeface="IBM Plex Mono Medium" panose="020B0609050203000203" pitchFamily="49" charset="0"/>
              </a:rPr>
              <a:t>BTC = DIGITAL GOLD</a:t>
            </a:r>
          </a:p>
        </p:txBody>
      </p:sp>
      <p:sp>
        <p:nvSpPr>
          <p:cNvPr id="62" name="TextBox 61">
            <a:extLst>
              <a:ext uri="{FF2B5EF4-FFF2-40B4-BE49-F238E27FC236}">
                <a16:creationId xmlns:a16="http://schemas.microsoft.com/office/drawing/2014/main" id="{D9E003EC-B29B-4101-A91B-E57ED2DDBA9B}"/>
              </a:ext>
            </a:extLst>
          </p:cNvPr>
          <p:cNvSpPr txBox="1"/>
          <p:nvPr/>
        </p:nvSpPr>
        <p:spPr>
          <a:xfrm>
            <a:off x="6779913" y="5791752"/>
            <a:ext cx="4277067" cy="532800"/>
          </a:xfrm>
          <a:prstGeom prst="rect">
            <a:avLst/>
          </a:prstGeom>
          <a:noFill/>
          <a:ln w="25400">
            <a:solidFill>
              <a:srgbClr val="00FF5B"/>
            </a:solidFill>
          </a:ln>
        </p:spPr>
        <p:txBody>
          <a:bodyPr wrap="square" anchor="ctr">
            <a:spAutoFit/>
          </a:bodyPr>
          <a:lstStyle/>
          <a:p>
            <a:pPr marL="0" indent="0" algn="ctr">
              <a:spcAft>
                <a:spcPts val="600"/>
              </a:spcAft>
              <a:buNone/>
            </a:pPr>
            <a:r>
              <a:rPr lang="en-US" sz="2000" b="1" dirty="0">
                <a:solidFill>
                  <a:srgbClr val="00FF5B"/>
                </a:solidFill>
                <a:latin typeface="IBM Plex Mono Medium" panose="020B0609050203000203" pitchFamily="49" charset="0"/>
              </a:rPr>
              <a:t>ZNN = DIGITAL GOLD NOTES</a:t>
            </a:r>
          </a:p>
        </p:txBody>
      </p:sp>
      <p:pic>
        <p:nvPicPr>
          <p:cNvPr id="6" name="Picture 5">
            <a:extLst>
              <a:ext uri="{FF2B5EF4-FFF2-40B4-BE49-F238E27FC236}">
                <a16:creationId xmlns:a16="http://schemas.microsoft.com/office/drawing/2014/main" id="{79E37C89-17F9-4A14-88DE-91840A789946}"/>
              </a:ext>
            </a:extLst>
          </p:cNvPr>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2697621" y="713696"/>
            <a:ext cx="820135" cy="765888"/>
          </a:xfrm>
          <a:prstGeom prst="rect">
            <a:avLst/>
          </a:prstGeom>
        </p:spPr>
      </p:pic>
      <p:pic>
        <p:nvPicPr>
          <p:cNvPr id="40" name="Picture 39">
            <a:extLst>
              <a:ext uri="{FF2B5EF4-FFF2-40B4-BE49-F238E27FC236}">
                <a16:creationId xmlns:a16="http://schemas.microsoft.com/office/drawing/2014/main" id="{EBA9A8B6-1FB8-4484-B3AD-336E99223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385" y="734921"/>
            <a:ext cx="982125" cy="766800"/>
          </a:xfrm>
          <a:prstGeom prst="rect">
            <a:avLst/>
          </a:prstGeom>
        </p:spPr>
      </p:pic>
    </p:spTree>
    <p:extLst>
      <p:ext uri="{BB962C8B-B14F-4D97-AF65-F5344CB8AC3E}">
        <p14:creationId xmlns:p14="http://schemas.microsoft.com/office/powerpoint/2010/main" val="400228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3" name="Straight Connector 402">
            <a:extLst>
              <a:ext uri="{FF2B5EF4-FFF2-40B4-BE49-F238E27FC236}">
                <a16:creationId xmlns:a16="http://schemas.microsoft.com/office/drawing/2014/main" id="{9A713F18-972A-4CB9-AABA-5048D38AFC45}"/>
              </a:ext>
            </a:extLst>
          </p:cNvPr>
          <p:cNvCxnSpPr>
            <a:cxnSpLocks/>
          </p:cNvCxnSpPr>
          <p:nvPr/>
        </p:nvCxnSpPr>
        <p:spPr>
          <a:xfrm flipH="1">
            <a:off x="8296943" y="3340228"/>
            <a:ext cx="216980" cy="114305"/>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sp>
        <p:nvSpPr>
          <p:cNvPr id="7" name="Hexagon 6">
            <a:extLst>
              <a:ext uri="{FF2B5EF4-FFF2-40B4-BE49-F238E27FC236}">
                <a16:creationId xmlns:a16="http://schemas.microsoft.com/office/drawing/2014/main" id="{9D96FE31-79BE-4D2C-B3B6-6685E224427D}"/>
              </a:ext>
            </a:extLst>
          </p:cNvPr>
          <p:cNvSpPr/>
          <p:nvPr/>
        </p:nvSpPr>
        <p:spPr>
          <a:xfrm>
            <a:off x="3602235" y="2063270"/>
            <a:ext cx="5741849" cy="5739857"/>
          </a:xfrm>
          <a:prstGeom prst="hexagon">
            <a:avLst/>
          </a:prstGeom>
          <a:solidFill>
            <a:srgbClr val="FF9900"/>
          </a:solidFill>
          <a:ln>
            <a:solidFill>
              <a:schemeClr val="tx1"/>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4400" b="1" dirty="0">
              <a:solidFill>
                <a:srgbClr val="262626"/>
              </a:solidFill>
              <a:latin typeface="IBM Plex Mono Medium" panose="020B0609050203000203" pitchFamily="49" charset="0"/>
            </a:endParaRPr>
          </a:p>
          <a:p>
            <a:pPr algn="ctr"/>
            <a:endParaRPr lang="de-DE" sz="4400" b="1" dirty="0">
              <a:solidFill>
                <a:srgbClr val="262626"/>
              </a:solidFill>
              <a:latin typeface="IBM Plex Mono Medium" panose="020B0609050203000203" pitchFamily="49" charset="0"/>
            </a:endParaRPr>
          </a:p>
          <a:p>
            <a:pPr algn="ctr"/>
            <a:endParaRPr lang="de-DE" sz="4400" b="1" dirty="0">
              <a:solidFill>
                <a:srgbClr val="262626"/>
              </a:solidFill>
              <a:latin typeface="IBM Plex Mono Medium" panose="020B0609050203000203" pitchFamily="49" charset="0"/>
            </a:endParaRPr>
          </a:p>
          <a:p>
            <a:pPr algn="ctr"/>
            <a:r>
              <a:rPr lang="de-DE" sz="4400" b="1" dirty="0">
                <a:solidFill>
                  <a:srgbClr val="262626"/>
                </a:solidFill>
                <a:latin typeface="IBM Plex Mono Medium" panose="020B0609050203000203" pitchFamily="49" charset="0"/>
              </a:rPr>
              <a:t>Bitcoin PoW</a:t>
            </a:r>
            <a:endParaRPr lang="de-DE" sz="1200" b="1" dirty="0">
              <a:solidFill>
                <a:srgbClr val="262626"/>
              </a:solidFill>
              <a:latin typeface="IBM Plex Mono Medium" panose="020B0609050203000203" pitchFamily="49" charset="0"/>
            </a:endParaRPr>
          </a:p>
        </p:txBody>
      </p:sp>
      <p:cxnSp>
        <p:nvCxnSpPr>
          <p:cNvPr id="373" name="Connector: Curved 372">
            <a:extLst>
              <a:ext uri="{FF2B5EF4-FFF2-40B4-BE49-F238E27FC236}">
                <a16:creationId xmlns:a16="http://schemas.microsoft.com/office/drawing/2014/main" id="{F8B6D9E0-A9E1-40A8-AF26-7811C6F03951}"/>
              </a:ext>
            </a:extLst>
          </p:cNvPr>
          <p:cNvCxnSpPr>
            <a:cxnSpLocks/>
            <a:stCxn id="351" idx="1"/>
            <a:endCxn id="247" idx="3"/>
          </p:cNvCxnSpPr>
          <p:nvPr/>
        </p:nvCxnSpPr>
        <p:spPr>
          <a:xfrm rot="10800000">
            <a:off x="4883466" y="2832463"/>
            <a:ext cx="431304" cy="1652741"/>
          </a:xfrm>
          <a:prstGeom prst="curvedConnector3">
            <a:avLst>
              <a:gd name="adj1" fmla="val 50000"/>
            </a:avLst>
          </a:prstGeom>
          <a:ln w="12700">
            <a:solidFill>
              <a:srgbClr val="05FF64"/>
            </a:solidFill>
          </a:ln>
        </p:spPr>
        <p:style>
          <a:lnRef idx="1">
            <a:schemeClr val="accent1"/>
          </a:lnRef>
          <a:fillRef idx="0">
            <a:schemeClr val="accent1"/>
          </a:fillRef>
          <a:effectRef idx="0">
            <a:schemeClr val="accent1"/>
          </a:effectRef>
          <a:fontRef idx="minor">
            <a:schemeClr val="tx1"/>
          </a:fontRef>
        </p:style>
      </p:cxnSp>
      <p:cxnSp>
        <p:nvCxnSpPr>
          <p:cNvPr id="376" name="Connector: Curved 375">
            <a:extLst>
              <a:ext uri="{FF2B5EF4-FFF2-40B4-BE49-F238E27FC236}">
                <a16:creationId xmlns:a16="http://schemas.microsoft.com/office/drawing/2014/main" id="{CC395A41-3F96-4923-AB90-A4AE6ECC7F3C}"/>
              </a:ext>
            </a:extLst>
          </p:cNvPr>
          <p:cNvCxnSpPr>
            <a:cxnSpLocks/>
            <a:stCxn id="351" idx="1"/>
            <a:endCxn id="244" idx="1"/>
          </p:cNvCxnSpPr>
          <p:nvPr/>
        </p:nvCxnSpPr>
        <p:spPr>
          <a:xfrm rot="10800000" flipH="1">
            <a:off x="5314770" y="2618779"/>
            <a:ext cx="216006" cy="1866425"/>
          </a:xfrm>
          <a:prstGeom prst="curvedConnector3">
            <a:avLst>
              <a:gd name="adj1" fmla="val -105830"/>
            </a:avLst>
          </a:prstGeom>
          <a:ln w="12700">
            <a:solidFill>
              <a:srgbClr val="05FF64"/>
            </a:solidFill>
          </a:ln>
        </p:spPr>
        <p:style>
          <a:lnRef idx="1">
            <a:schemeClr val="accent1"/>
          </a:lnRef>
          <a:fillRef idx="0">
            <a:schemeClr val="accent1"/>
          </a:fillRef>
          <a:effectRef idx="0">
            <a:schemeClr val="accent1"/>
          </a:effectRef>
          <a:fontRef idx="minor">
            <a:schemeClr val="tx1"/>
          </a:fontRef>
        </p:style>
      </p:cxnSp>
      <p:cxnSp>
        <p:nvCxnSpPr>
          <p:cNvPr id="360" name="Connector: Curved 359">
            <a:extLst>
              <a:ext uri="{FF2B5EF4-FFF2-40B4-BE49-F238E27FC236}">
                <a16:creationId xmlns:a16="http://schemas.microsoft.com/office/drawing/2014/main" id="{4E15B96B-3B92-48A8-95E0-07FE98E76AAC}"/>
              </a:ext>
            </a:extLst>
          </p:cNvPr>
          <p:cNvCxnSpPr>
            <a:cxnSpLocks/>
            <a:stCxn id="187" idx="1"/>
            <a:endCxn id="247" idx="1"/>
          </p:cNvCxnSpPr>
          <p:nvPr/>
        </p:nvCxnSpPr>
        <p:spPr>
          <a:xfrm rot="10800000" flipH="1">
            <a:off x="4425973" y="2832462"/>
            <a:ext cx="200901" cy="1831640"/>
          </a:xfrm>
          <a:prstGeom prst="curvedConnector3">
            <a:avLst>
              <a:gd name="adj1" fmla="val -116086"/>
            </a:avLst>
          </a:prstGeom>
          <a:ln w="12700">
            <a:solidFill>
              <a:srgbClr val="05FF64"/>
            </a:solidFill>
          </a:ln>
        </p:spPr>
        <p:style>
          <a:lnRef idx="1">
            <a:schemeClr val="accent1"/>
          </a:lnRef>
          <a:fillRef idx="0">
            <a:schemeClr val="accent1"/>
          </a:fillRef>
          <a:effectRef idx="0">
            <a:schemeClr val="accent1"/>
          </a:effectRef>
          <a:fontRef idx="minor">
            <a:schemeClr val="tx1"/>
          </a:fontRef>
        </p:style>
      </p:cxnSp>
      <p:pic>
        <p:nvPicPr>
          <p:cNvPr id="352" name="Picture 351">
            <a:extLst>
              <a:ext uri="{FF2B5EF4-FFF2-40B4-BE49-F238E27FC236}">
                <a16:creationId xmlns:a16="http://schemas.microsoft.com/office/drawing/2014/main" id="{98FEDFB4-EAE9-43E9-A71A-D877408C0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39275" y="4171430"/>
            <a:ext cx="321471" cy="322237"/>
          </a:xfrm>
          <a:prstGeom prst="rect">
            <a:avLst/>
          </a:prstGeom>
          <a:effectLst>
            <a:outerShdw blurRad="76200" dist="76200" dir="8100000" sy="-23000" kx="800400" algn="br" rotWithShape="0">
              <a:prstClr val="black">
                <a:alpha val="50000"/>
              </a:prstClr>
            </a:outerShdw>
          </a:effectLst>
        </p:spPr>
      </p:pic>
      <p:pic>
        <p:nvPicPr>
          <p:cNvPr id="353" name="Picture 352">
            <a:extLst>
              <a:ext uri="{FF2B5EF4-FFF2-40B4-BE49-F238E27FC236}">
                <a16:creationId xmlns:a16="http://schemas.microsoft.com/office/drawing/2014/main" id="{C85423D6-EAC7-4AEF-8780-93DC60526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068" y="4010311"/>
            <a:ext cx="321471" cy="322237"/>
          </a:xfrm>
          <a:prstGeom prst="rect">
            <a:avLst/>
          </a:prstGeom>
          <a:effectLst>
            <a:outerShdw blurRad="76200" dist="76200" dir="8100000" sy="-23000" kx="800400" algn="br" rotWithShape="0">
              <a:prstClr val="black">
                <a:alpha val="50000"/>
              </a:prstClr>
            </a:outerShdw>
          </a:effectLst>
        </p:spPr>
      </p:pic>
      <p:grpSp>
        <p:nvGrpSpPr>
          <p:cNvPr id="298" name="Group 297">
            <a:extLst>
              <a:ext uri="{FF2B5EF4-FFF2-40B4-BE49-F238E27FC236}">
                <a16:creationId xmlns:a16="http://schemas.microsoft.com/office/drawing/2014/main" id="{7FBF9EC8-6C22-4188-BB6A-317264A4D17B}"/>
              </a:ext>
            </a:extLst>
          </p:cNvPr>
          <p:cNvGrpSpPr/>
          <p:nvPr/>
        </p:nvGrpSpPr>
        <p:grpSpPr>
          <a:xfrm>
            <a:off x="4217598" y="4214418"/>
            <a:ext cx="4581585" cy="1199505"/>
            <a:chOff x="4217598" y="4214418"/>
            <a:chExt cx="4581585" cy="1199505"/>
          </a:xfrm>
        </p:grpSpPr>
        <p:grpSp>
          <p:nvGrpSpPr>
            <p:cNvPr id="299" name="Group 298">
              <a:extLst>
                <a:ext uri="{FF2B5EF4-FFF2-40B4-BE49-F238E27FC236}">
                  <a16:creationId xmlns:a16="http://schemas.microsoft.com/office/drawing/2014/main" id="{73AB6031-6C76-4B5D-91FF-08C66AAF0A7B}"/>
                </a:ext>
              </a:extLst>
            </p:cNvPr>
            <p:cNvGrpSpPr/>
            <p:nvPr/>
          </p:nvGrpSpPr>
          <p:grpSpPr>
            <a:xfrm>
              <a:off x="5925877" y="4382613"/>
              <a:ext cx="2029756" cy="666209"/>
              <a:chOff x="6720629" y="5392800"/>
              <a:chExt cx="2029756" cy="666209"/>
            </a:xfrm>
          </p:grpSpPr>
          <p:pic>
            <p:nvPicPr>
              <p:cNvPr id="313" name="Picture 312">
                <a:extLst>
                  <a:ext uri="{FF2B5EF4-FFF2-40B4-BE49-F238E27FC236}">
                    <a16:creationId xmlns:a16="http://schemas.microsoft.com/office/drawing/2014/main" id="{D091014E-38A7-44DB-BEB9-BCB87CE39670}"/>
                  </a:ext>
                </a:extLst>
              </p:cNvPr>
              <p:cNvPicPr>
                <a:picLocks noChangeAspect="1"/>
              </p:cNvPicPr>
              <p:nvPr/>
            </p:nvPicPr>
            <p:blipFill>
              <a:blip r:embed="rId4"/>
              <a:stretch>
                <a:fillRect/>
              </a:stretch>
            </p:blipFill>
            <p:spPr>
              <a:xfrm>
                <a:off x="6720629" y="5740474"/>
                <a:ext cx="295784" cy="318535"/>
              </a:xfrm>
              <a:prstGeom prst="rect">
                <a:avLst/>
              </a:prstGeom>
            </p:spPr>
          </p:pic>
          <p:pic>
            <p:nvPicPr>
              <p:cNvPr id="314" name="Picture 313">
                <a:extLst>
                  <a:ext uri="{FF2B5EF4-FFF2-40B4-BE49-F238E27FC236}">
                    <a16:creationId xmlns:a16="http://schemas.microsoft.com/office/drawing/2014/main" id="{01F03A7C-5A49-4F23-9A84-C69ADD599CF1}"/>
                  </a:ext>
                </a:extLst>
              </p:cNvPr>
              <p:cNvPicPr>
                <a:picLocks noChangeAspect="1"/>
              </p:cNvPicPr>
              <p:nvPr/>
            </p:nvPicPr>
            <p:blipFill>
              <a:blip r:embed="rId4"/>
              <a:stretch>
                <a:fillRect/>
              </a:stretch>
            </p:blipFill>
            <p:spPr>
              <a:xfrm>
                <a:off x="7158355" y="5656549"/>
                <a:ext cx="295784" cy="318535"/>
              </a:xfrm>
              <a:prstGeom prst="rect">
                <a:avLst/>
              </a:prstGeom>
            </p:spPr>
          </p:pic>
          <p:pic>
            <p:nvPicPr>
              <p:cNvPr id="315" name="Picture 314">
                <a:extLst>
                  <a:ext uri="{FF2B5EF4-FFF2-40B4-BE49-F238E27FC236}">
                    <a16:creationId xmlns:a16="http://schemas.microsoft.com/office/drawing/2014/main" id="{80F93D5A-C9CB-457B-AC0E-6A5B8AAE4C6B}"/>
                  </a:ext>
                </a:extLst>
              </p:cNvPr>
              <p:cNvPicPr>
                <a:picLocks noChangeAspect="1"/>
              </p:cNvPicPr>
              <p:nvPr/>
            </p:nvPicPr>
            <p:blipFill>
              <a:blip r:embed="rId4"/>
              <a:stretch>
                <a:fillRect/>
              </a:stretch>
            </p:blipFill>
            <p:spPr>
              <a:xfrm>
                <a:off x="7596081" y="5565713"/>
                <a:ext cx="295784" cy="318535"/>
              </a:xfrm>
              <a:prstGeom prst="rect">
                <a:avLst/>
              </a:prstGeom>
            </p:spPr>
          </p:pic>
          <p:pic>
            <p:nvPicPr>
              <p:cNvPr id="316" name="Picture 315">
                <a:extLst>
                  <a:ext uri="{FF2B5EF4-FFF2-40B4-BE49-F238E27FC236}">
                    <a16:creationId xmlns:a16="http://schemas.microsoft.com/office/drawing/2014/main" id="{E74EECD0-8357-4067-9407-5193D6B45E60}"/>
                  </a:ext>
                </a:extLst>
              </p:cNvPr>
              <p:cNvPicPr>
                <a:picLocks noChangeAspect="1"/>
              </p:cNvPicPr>
              <p:nvPr/>
            </p:nvPicPr>
            <p:blipFill>
              <a:blip r:embed="rId4"/>
              <a:stretch>
                <a:fillRect/>
              </a:stretch>
            </p:blipFill>
            <p:spPr>
              <a:xfrm>
                <a:off x="8025341" y="5490352"/>
                <a:ext cx="295784" cy="318535"/>
              </a:xfrm>
              <a:prstGeom prst="rect">
                <a:avLst/>
              </a:prstGeom>
            </p:spPr>
          </p:pic>
          <p:pic>
            <p:nvPicPr>
              <p:cNvPr id="317" name="Picture 316">
                <a:extLst>
                  <a:ext uri="{FF2B5EF4-FFF2-40B4-BE49-F238E27FC236}">
                    <a16:creationId xmlns:a16="http://schemas.microsoft.com/office/drawing/2014/main" id="{8764626F-7BCA-4565-97EB-9351BAC5A585}"/>
                  </a:ext>
                </a:extLst>
              </p:cNvPr>
              <p:cNvPicPr>
                <a:picLocks noChangeAspect="1"/>
              </p:cNvPicPr>
              <p:nvPr/>
            </p:nvPicPr>
            <p:blipFill>
              <a:blip r:embed="rId4"/>
              <a:stretch>
                <a:fillRect/>
              </a:stretch>
            </p:blipFill>
            <p:spPr>
              <a:xfrm>
                <a:off x="8454601" y="5392800"/>
                <a:ext cx="295784" cy="318535"/>
              </a:xfrm>
              <a:prstGeom prst="rect">
                <a:avLst/>
              </a:prstGeom>
            </p:spPr>
          </p:pic>
          <p:cxnSp>
            <p:nvCxnSpPr>
              <p:cNvPr id="318" name="Straight Connector 317">
                <a:extLst>
                  <a:ext uri="{FF2B5EF4-FFF2-40B4-BE49-F238E27FC236}">
                    <a16:creationId xmlns:a16="http://schemas.microsoft.com/office/drawing/2014/main" id="{20330512-556E-4630-84A9-8C6478AAEF37}"/>
                  </a:ext>
                </a:extLst>
              </p:cNvPr>
              <p:cNvCxnSpPr>
                <a:cxnSpLocks/>
              </p:cNvCxnSpPr>
              <p:nvPr/>
            </p:nvCxnSpPr>
            <p:spPr>
              <a:xfrm flipV="1">
                <a:off x="7003145" y="5842748"/>
                <a:ext cx="212581" cy="41996"/>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4F6C9132-A282-42D7-8FDA-D22A5CB1D355}"/>
                  </a:ext>
                </a:extLst>
              </p:cNvPr>
              <p:cNvCxnSpPr>
                <a:cxnSpLocks/>
              </p:cNvCxnSpPr>
              <p:nvPr/>
            </p:nvCxnSpPr>
            <p:spPr>
              <a:xfrm flipV="1">
                <a:off x="7440613" y="5748106"/>
                <a:ext cx="211025" cy="46269"/>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06BBD67-42C6-4370-9A1B-CD171D31DEAA}"/>
                  </a:ext>
                </a:extLst>
              </p:cNvPr>
              <p:cNvCxnSpPr>
                <a:cxnSpLocks/>
              </p:cNvCxnSpPr>
              <p:nvPr/>
            </p:nvCxnSpPr>
            <p:spPr>
              <a:xfrm flipV="1">
                <a:off x="7877561" y="5665274"/>
                <a:ext cx="211025" cy="46269"/>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FC24249-3956-4943-8964-40CB20B501BB}"/>
                  </a:ext>
                </a:extLst>
              </p:cNvPr>
              <p:cNvCxnSpPr>
                <a:cxnSpLocks/>
              </p:cNvCxnSpPr>
              <p:nvPr/>
            </p:nvCxnSpPr>
            <p:spPr>
              <a:xfrm flipV="1">
                <a:off x="8304213" y="5566810"/>
                <a:ext cx="227562" cy="52940"/>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3C8D372E-4F02-443B-9FDF-BA906C65A364}"/>
                </a:ext>
              </a:extLst>
            </p:cNvPr>
            <p:cNvGrpSpPr/>
            <p:nvPr/>
          </p:nvGrpSpPr>
          <p:grpSpPr>
            <a:xfrm>
              <a:off x="4217598" y="4823173"/>
              <a:ext cx="1780066" cy="590750"/>
              <a:chOff x="7158355" y="5384334"/>
              <a:chExt cx="1780066" cy="590750"/>
            </a:xfrm>
          </p:grpSpPr>
          <p:pic>
            <p:nvPicPr>
              <p:cNvPr id="305" name="Picture 304">
                <a:extLst>
                  <a:ext uri="{FF2B5EF4-FFF2-40B4-BE49-F238E27FC236}">
                    <a16:creationId xmlns:a16="http://schemas.microsoft.com/office/drawing/2014/main" id="{70D5B159-6E8B-406B-8C60-C4218637532D}"/>
                  </a:ext>
                </a:extLst>
              </p:cNvPr>
              <p:cNvPicPr>
                <a:picLocks noChangeAspect="1"/>
              </p:cNvPicPr>
              <p:nvPr/>
            </p:nvPicPr>
            <p:blipFill>
              <a:blip r:embed="rId4"/>
              <a:stretch>
                <a:fillRect/>
              </a:stretch>
            </p:blipFill>
            <p:spPr>
              <a:xfrm>
                <a:off x="7158355" y="5656549"/>
                <a:ext cx="295784" cy="318535"/>
              </a:xfrm>
              <a:prstGeom prst="rect">
                <a:avLst/>
              </a:prstGeom>
            </p:spPr>
          </p:pic>
          <p:pic>
            <p:nvPicPr>
              <p:cNvPr id="306" name="Picture 305">
                <a:extLst>
                  <a:ext uri="{FF2B5EF4-FFF2-40B4-BE49-F238E27FC236}">
                    <a16:creationId xmlns:a16="http://schemas.microsoft.com/office/drawing/2014/main" id="{BDAC3141-2AEE-4115-BEA7-72BD23A4879E}"/>
                  </a:ext>
                </a:extLst>
              </p:cNvPr>
              <p:cNvPicPr>
                <a:picLocks noChangeAspect="1"/>
              </p:cNvPicPr>
              <p:nvPr/>
            </p:nvPicPr>
            <p:blipFill>
              <a:blip r:embed="rId4"/>
              <a:stretch>
                <a:fillRect/>
              </a:stretch>
            </p:blipFill>
            <p:spPr>
              <a:xfrm>
                <a:off x="7596081" y="5565713"/>
                <a:ext cx="295784" cy="318535"/>
              </a:xfrm>
              <a:prstGeom prst="rect">
                <a:avLst/>
              </a:prstGeom>
            </p:spPr>
          </p:pic>
          <p:pic>
            <p:nvPicPr>
              <p:cNvPr id="307" name="Picture 306">
                <a:extLst>
                  <a:ext uri="{FF2B5EF4-FFF2-40B4-BE49-F238E27FC236}">
                    <a16:creationId xmlns:a16="http://schemas.microsoft.com/office/drawing/2014/main" id="{C11E9514-9730-40D7-8F55-F7E1BC6BC091}"/>
                  </a:ext>
                </a:extLst>
              </p:cNvPr>
              <p:cNvPicPr>
                <a:picLocks noChangeAspect="1"/>
              </p:cNvPicPr>
              <p:nvPr/>
            </p:nvPicPr>
            <p:blipFill>
              <a:blip r:embed="rId4"/>
              <a:stretch>
                <a:fillRect/>
              </a:stretch>
            </p:blipFill>
            <p:spPr>
              <a:xfrm>
                <a:off x="8033807" y="5486119"/>
                <a:ext cx="295784" cy="318535"/>
              </a:xfrm>
              <a:prstGeom prst="rect">
                <a:avLst/>
              </a:prstGeom>
            </p:spPr>
          </p:pic>
          <p:pic>
            <p:nvPicPr>
              <p:cNvPr id="308" name="Picture 307">
                <a:extLst>
                  <a:ext uri="{FF2B5EF4-FFF2-40B4-BE49-F238E27FC236}">
                    <a16:creationId xmlns:a16="http://schemas.microsoft.com/office/drawing/2014/main" id="{C3931231-14D8-4009-88A1-2A1B1B11AC7A}"/>
                  </a:ext>
                </a:extLst>
              </p:cNvPr>
              <p:cNvPicPr>
                <a:picLocks noChangeAspect="1"/>
              </p:cNvPicPr>
              <p:nvPr/>
            </p:nvPicPr>
            <p:blipFill>
              <a:blip r:embed="rId4"/>
              <a:stretch>
                <a:fillRect/>
              </a:stretch>
            </p:blipFill>
            <p:spPr>
              <a:xfrm>
                <a:off x="8471533" y="5384334"/>
                <a:ext cx="295784" cy="318535"/>
              </a:xfrm>
              <a:prstGeom prst="rect">
                <a:avLst/>
              </a:prstGeom>
            </p:spPr>
          </p:pic>
          <p:cxnSp>
            <p:nvCxnSpPr>
              <p:cNvPr id="309" name="Straight Connector 308">
                <a:extLst>
                  <a:ext uri="{FF2B5EF4-FFF2-40B4-BE49-F238E27FC236}">
                    <a16:creationId xmlns:a16="http://schemas.microsoft.com/office/drawing/2014/main" id="{FE8CAA65-7A34-47B7-9B53-CA31A3601B06}"/>
                  </a:ext>
                </a:extLst>
              </p:cNvPr>
              <p:cNvCxnSpPr>
                <a:cxnSpLocks/>
              </p:cNvCxnSpPr>
              <p:nvPr/>
            </p:nvCxnSpPr>
            <p:spPr>
              <a:xfrm flipV="1">
                <a:off x="7440613" y="5748106"/>
                <a:ext cx="211025" cy="46269"/>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29E4CA5-E0E7-4C59-A43F-D533DD15A84E}"/>
                  </a:ext>
                </a:extLst>
              </p:cNvPr>
              <p:cNvCxnSpPr>
                <a:cxnSpLocks/>
              </p:cNvCxnSpPr>
              <p:nvPr/>
            </p:nvCxnSpPr>
            <p:spPr>
              <a:xfrm flipV="1">
                <a:off x="7877561" y="5665274"/>
                <a:ext cx="211025" cy="46269"/>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163392B-4C11-41EF-BB07-BCAC32604DBC}"/>
                  </a:ext>
                </a:extLst>
              </p:cNvPr>
              <p:cNvCxnSpPr>
                <a:cxnSpLocks/>
              </p:cNvCxnSpPr>
              <p:nvPr/>
            </p:nvCxnSpPr>
            <p:spPr>
              <a:xfrm flipV="1">
                <a:off x="8304213" y="5566810"/>
                <a:ext cx="227562" cy="52940"/>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3633E94-207C-45BC-A673-DE47575E3299}"/>
                  </a:ext>
                </a:extLst>
              </p:cNvPr>
              <p:cNvCxnSpPr>
                <a:cxnSpLocks/>
              </p:cNvCxnSpPr>
              <p:nvPr/>
            </p:nvCxnSpPr>
            <p:spPr>
              <a:xfrm flipV="1">
                <a:off x="8710859" y="5478825"/>
                <a:ext cx="227562" cy="52940"/>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grpSp>
        <p:pic>
          <p:nvPicPr>
            <p:cNvPr id="301" name="Picture 300">
              <a:extLst>
                <a:ext uri="{FF2B5EF4-FFF2-40B4-BE49-F238E27FC236}">
                  <a16:creationId xmlns:a16="http://schemas.microsoft.com/office/drawing/2014/main" id="{CECA9866-4D29-4AF4-94CF-0B0094CF5EFA}"/>
                </a:ext>
              </a:extLst>
            </p:cNvPr>
            <p:cNvPicPr>
              <a:picLocks noChangeAspect="1"/>
            </p:cNvPicPr>
            <p:nvPr/>
          </p:nvPicPr>
          <p:blipFill>
            <a:blip r:embed="rId4"/>
            <a:stretch>
              <a:fillRect/>
            </a:stretch>
          </p:blipFill>
          <p:spPr>
            <a:xfrm>
              <a:off x="8065673" y="4298343"/>
              <a:ext cx="295784" cy="318535"/>
            </a:xfrm>
            <a:prstGeom prst="rect">
              <a:avLst/>
            </a:prstGeom>
          </p:spPr>
        </p:pic>
        <p:pic>
          <p:nvPicPr>
            <p:cNvPr id="302" name="Picture 301">
              <a:extLst>
                <a:ext uri="{FF2B5EF4-FFF2-40B4-BE49-F238E27FC236}">
                  <a16:creationId xmlns:a16="http://schemas.microsoft.com/office/drawing/2014/main" id="{8818BEB2-CAE6-4773-98C1-6E5A512F8F26}"/>
                </a:ext>
              </a:extLst>
            </p:cNvPr>
            <p:cNvPicPr>
              <a:picLocks noChangeAspect="1"/>
            </p:cNvPicPr>
            <p:nvPr/>
          </p:nvPicPr>
          <p:blipFill>
            <a:blip r:embed="rId4"/>
            <a:stretch>
              <a:fillRect/>
            </a:stretch>
          </p:blipFill>
          <p:spPr>
            <a:xfrm>
              <a:off x="8503399" y="4214418"/>
              <a:ext cx="295784" cy="318535"/>
            </a:xfrm>
            <a:prstGeom prst="rect">
              <a:avLst/>
            </a:prstGeom>
          </p:spPr>
        </p:pic>
        <p:cxnSp>
          <p:nvCxnSpPr>
            <p:cNvPr id="303" name="Straight Connector 302">
              <a:extLst>
                <a:ext uri="{FF2B5EF4-FFF2-40B4-BE49-F238E27FC236}">
                  <a16:creationId xmlns:a16="http://schemas.microsoft.com/office/drawing/2014/main" id="{B0B7D138-A165-40D6-885D-57DC0B76EDC0}"/>
                </a:ext>
              </a:extLst>
            </p:cNvPr>
            <p:cNvCxnSpPr>
              <a:cxnSpLocks/>
            </p:cNvCxnSpPr>
            <p:nvPr/>
          </p:nvCxnSpPr>
          <p:spPr>
            <a:xfrm flipV="1">
              <a:off x="8348189" y="4400617"/>
              <a:ext cx="212581" cy="41996"/>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D329D7CC-4D5E-4092-9549-FF40257137F2}"/>
                </a:ext>
              </a:extLst>
            </p:cNvPr>
            <p:cNvCxnSpPr>
              <a:cxnSpLocks/>
            </p:cNvCxnSpPr>
            <p:nvPr/>
          </p:nvCxnSpPr>
          <p:spPr>
            <a:xfrm flipV="1">
              <a:off x="7898633" y="4477990"/>
              <a:ext cx="227562" cy="52940"/>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7E2E2B9-2ACC-4A04-BB80-CE68ED9774B6}"/>
              </a:ext>
            </a:extLst>
          </p:cNvPr>
          <p:cNvGrpSpPr/>
          <p:nvPr/>
        </p:nvGrpSpPr>
        <p:grpSpPr>
          <a:xfrm>
            <a:off x="4914864" y="4891178"/>
            <a:ext cx="475556" cy="475556"/>
            <a:chOff x="6425429" y="6475316"/>
            <a:chExt cx="2185171" cy="2185171"/>
          </a:xfrm>
        </p:grpSpPr>
        <p:pic>
          <p:nvPicPr>
            <p:cNvPr id="109" name="Picture 108">
              <a:extLst>
                <a:ext uri="{FF2B5EF4-FFF2-40B4-BE49-F238E27FC236}">
                  <a16:creationId xmlns:a16="http://schemas.microsoft.com/office/drawing/2014/main" id="{EB1F9246-1EF2-4E7B-941E-0C368136C14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30" b="100000" l="4883" r="81836"/>
                      </a14:imgEffect>
                    </a14:imgLayer>
                  </a14:imgProps>
                </a:ext>
              </a:extLst>
            </a:blip>
            <a:stretch>
              <a:fillRect/>
            </a:stretch>
          </p:blipFill>
          <p:spPr>
            <a:xfrm>
              <a:off x="6425429" y="6475316"/>
              <a:ext cx="2185171" cy="2185171"/>
            </a:xfrm>
            <a:prstGeom prst="rect">
              <a:avLst/>
            </a:prstGeom>
          </p:spPr>
        </p:pic>
        <p:sp>
          <p:nvSpPr>
            <p:cNvPr id="110" name="Rectangle 109">
              <a:extLst>
                <a:ext uri="{FF2B5EF4-FFF2-40B4-BE49-F238E27FC236}">
                  <a16:creationId xmlns:a16="http://schemas.microsoft.com/office/drawing/2014/main" id="{900A53E4-EBC0-492E-9C77-DEF46B7B7E40}"/>
                </a:ext>
              </a:extLst>
            </p:cNvPr>
            <p:cNvSpPr/>
            <p:nvPr/>
          </p:nvSpPr>
          <p:spPr>
            <a:xfrm>
              <a:off x="7415213" y="6997699"/>
              <a:ext cx="71437"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36EBA22-1419-475F-BE6A-1C9003075215}"/>
                </a:ext>
              </a:extLst>
            </p:cNvPr>
            <p:cNvSpPr/>
            <p:nvPr/>
          </p:nvSpPr>
          <p:spPr>
            <a:xfrm flipH="1">
              <a:off x="7620939" y="6997699"/>
              <a:ext cx="71438"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0ECE1C7C-EABF-4882-B245-D628F31579B2}"/>
                </a:ext>
              </a:extLst>
            </p:cNvPr>
            <p:cNvSpPr/>
            <p:nvPr/>
          </p:nvSpPr>
          <p:spPr>
            <a:xfrm flipH="1">
              <a:off x="7735887" y="6934703"/>
              <a:ext cx="55561" cy="1820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F1812E67-108B-4A56-9800-E2EDFEBB9DB2}"/>
                </a:ext>
              </a:extLst>
            </p:cNvPr>
            <p:cNvSpPr/>
            <p:nvPr/>
          </p:nvSpPr>
          <p:spPr>
            <a:xfrm flipH="1">
              <a:off x="7481888" y="6934200"/>
              <a:ext cx="266698" cy="6508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8" name="Straight Connector 167">
            <a:extLst>
              <a:ext uri="{FF2B5EF4-FFF2-40B4-BE49-F238E27FC236}">
                <a16:creationId xmlns:a16="http://schemas.microsoft.com/office/drawing/2014/main" id="{777D88FC-2CA5-4BEB-B68F-6803893EC163}"/>
              </a:ext>
            </a:extLst>
          </p:cNvPr>
          <p:cNvCxnSpPr>
            <a:cxnSpLocks/>
          </p:cNvCxnSpPr>
          <p:nvPr/>
        </p:nvCxnSpPr>
        <p:spPr>
          <a:xfrm>
            <a:off x="4803216" y="3860800"/>
            <a:ext cx="0" cy="1223433"/>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1D4ADB7-F194-43D2-B270-ACABA07247EC}"/>
              </a:ext>
            </a:extLst>
          </p:cNvPr>
          <p:cNvSpPr>
            <a:spLocks noGrp="1"/>
          </p:cNvSpPr>
          <p:nvPr>
            <p:ph type="sldNum" sz="quarter" idx="12"/>
          </p:nvPr>
        </p:nvSpPr>
        <p:spPr/>
        <p:txBody>
          <a:bodyPr/>
          <a:lstStyle/>
          <a:p>
            <a:fld id="{5D1CA2A3-E136-4111-AE75-74FFD3CDDD2E}" type="slidenum">
              <a:rPr lang="fr-FR" smtClean="0"/>
              <a:t>27</a:t>
            </a:fld>
            <a:endParaRPr lang="fr-FR"/>
          </a:p>
        </p:txBody>
      </p:sp>
      <p:sp>
        <p:nvSpPr>
          <p:cNvPr id="3" name="Text Placeholder 2">
            <a:extLst>
              <a:ext uri="{FF2B5EF4-FFF2-40B4-BE49-F238E27FC236}">
                <a16:creationId xmlns:a16="http://schemas.microsoft.com/office/drawing/2014/main" id="{EB0F068D-2578-460B-9CED-6A8AAA46DBA8}"/>
              </a:ext>
            </a:extLst>
          </p:cNvPr>
          <p:cNvSpPr>
            <a:spLocks noGrp="1"/>
          </p:cNvSpPr>
          <p:nvPr>
            <p:ph type="body" idx="13"/>
          </p:nvPr>
        </p:nvSpPr>
        <p:spPr/>
        <p:txBody>
          <a:bodyPr/>
          <a:lstStyle/>
          <a:p>
            <a:r>
              <a:rPr lang="en-US" dirty="0"/>
              <a:t>&gt;bitcoin pow recycling</a:t>
            </a:r>
          </a:p>
        </p:txBody>
      </p:sp>
      <p:sp>
        <p:nvSpPr>
          <p:cNvPr id="65" name="Content Placeholder 4">
            <a:extLst>
              <a:ext uri="{FF2B5EF4-FFF2-40B4-BE49-F238E27FC236}">
                <a16:creationId xmlns:a16="http://schemas.microsoft.com/office/drawing/2014/main" id="{8261DA82-13D5-41A8-886C-A6EBF8EDD0F2}"/>
              </a:ext>
            </a:extLst>
          </p:cNvPr>
          <p:cNvSpPr>
            <a:spLocks noGrp="1"/>
          </p:cNvSpPr>
          <p:nvPr>
            <p:ph sz="half" idx="1"/>
          </p:nvPr>
        </p:nvSpPr>
        <p:spPr>
          <a:xfrm>
            <a:off x="837697" y="902707"/>
            <a:ext cx="2623924" cy="5432818"/>
          </a:xfrm>
        </p:spPr>
        <p:txBody>
          <a:bodyPr lIns="0" tIns="0" rIns="0" bIns="0" anchor="t"/>
          <a:lstStyle/>
          <a:p>
            <a:pPr marL="0" indent="0" algn="just">
              <a:lnSpc>
                <a:spcPct val="150000"/>
              </a:lnSpc>
              <a:spcBef>
                <a:spcPts val="0"/>
              </a:spcBef>
              <a:buNone/>
            </a:pPr>
            <a:r>
              <a:rPr lang="en-US" sz="1050" dirty="0"/>
              <a:t>In NoM Phase 1, Sentinels are introduced. They are full nodes which create </a:t>
            </a:r>
            <a:r>
              <a:rPr lang="en-US" sz="1050" b="1" dirty="0">
                <a:solidFill>
                  <a:srgbClr val="7F7F7F"/>
                </a:solidFill>
                <a:latin typeface="IBM Plex Mono" panose="020B0509050203000203" pitchFamily="49" charset="0"/>
              </a:rPr>
              <a:t>PoW links </a:t>
            </a:r>
            <a:r>
              <a:rPr lang="en-US" sz="1050" dirty="0"/>
              <a:t>and strengthen the requirements for a tx to be valid by adding weight. This prevents chain splits and helps break ties if there is a double spend. </a:t>
            </a:r>
          </a:p>
          <a:p>
            <a:pPr marL="0" indent="0" algn="just">
              <a:lnSpc>
                <a:spcPct val="150000"/>
              </a:lnSpc>
              <a:spcBef>
                <a:spcPts val="0"/>
              </a:spcBef>
              <a:buNone/>
            </a:pPr>
            <a:endParaRPr lang="en-US" sz="1050" dirty="0"/>
          </a:p>
          <a:p>
            <a:pPr marL="0" indent="0" algn="just">
              <a:lnSpc>
                <a:spcPct val="150000"/>
              </a:lnSpc>
              <a:spcBef>
                <a:spcPts val="0"/>
              </a:spcBef>
              <a:buNone/>
            </a:pPr>
            <a:r>
              <a:rPr lang="en-US" sz="1050" dirty="0"/>
              <a:t>Multiple sentinels would add a PoW link to a tx and the tx would only be valid if it has enough PoW links. </a:t>
            </a:r>
          </a:p>
          <a:p>
            <a:pPr marL="0" indent="0" algn="just">
              <a:lnSpc>
                <a:spcPct val="150000"/>
              </a:lnSpc>
              <a:spcBef>
                <a:spcPts val="0"/>
              </a:spcBef>
              <a:buNone/>
            </a:pPr>
            <a:endParaRPr lang="en-US" sz="1050" dirty="0"/>
          </a:p>
          <a:p>
            <a:pPr marL="0" indent="0" algn="just">
              <a:lnSpc>
                <a:spcPct val="150000"/>
              </a:lnSpc>
              <a:spcBef>
                <a:spcPts val="0"/>
              </a:spcBef>
              <a:buNone/>
            </a:pPr>
            <a:r>
              <a:rPr lang="en-US" sz="1050" dirty="0"/>
              <a:t>When Sentinels are added, txs will likely not be sent directly to pillars. Instead, Sentinels will broadcast the PoW link and all nodes will update the frontier of account chains. </a:t>
            </a:r>
          </a:p>
          <a:p>
            <a:pPr marL="0" indent="0" algn="just">
              <a:lnSpc>
                <a:spcPct val="150000"/>
              </a:lnSpc>
              <a:spcBef>
                <a:spcPts val="0"/>
              </a:spcBef>
              <a:buNone/>
            </a:pPr>
            <a:endParaRPr lang="en-US" sz="1050" dirty="0"/>
          </a:p>
          <a:p>
            <a:pPr marL="0" indent="0" algn="just">
              <a:lnSpc>
                <a:spcPct val="150000"/>
              </a:lnSpc>
              <a:spcBef>
                <a:spcPts val="0"/>
              </a:spcBef>
              <a:buNone/>
            </a:pPr>
            <a:r>
              <a:rPr lang="en-US" sz="1050" dirty="0"/>
              <a:t>This way, Sentinels can provide a deterministic ordering mechanism.</a:t>
            </a:r>
          </a:p>
          <a:p>
            <a:pPr marL="0" indent="0" algn="just">
              <a:lnSpc>
                <a:spcPct val="150000"/>
              </a:lnSpc>
              <a:spcBef>
                <a:spcPts val="0"/>
              </a:spcBef>
              <a:buNone/>
            </a:pPr>
            <a:endParaRPr lang="en-US" sz="1050" dirty="0"/>
          </a:p>
        </p:txBody>
      </p:sp>
      <p:grpSp>
        <p:nvGrpSpPr>
          <p:cNvPr id="73" name="Group 72">
            <a:extLst>
              <a:ext uri="{FF2B5EF4-FFF2-40B4-BE49-F238E27FC236}">
                <a16:creationId xmlns:a16="http://schemas.microsoft.com/office/drawing/2014/main" id="{DC19CA98-4719-4CAB-8D5C-02BFC26DB9E7}"/>
              </a:ext>
            </a:extLst>
          </p:cNvPr>
          <p:cNvGrpSpPr/>
          <p:nvPr/>
        </p:nvGrpSpPr>
        <p:grpSpPr>
          <a:xfrm>
            <a:off x="6966441" y="4618699"/>
            <a:ext cx="475556" cy="475556"/>
            <a:chOff x="6425429" y="6475316"/>
            <a:chExt cx="2185171" cy="2185171"/>
          </a:xfrm>
        </p:grpSpPr>
        <p:pic>
          <p:nvPicPr>
            <p:cNvPr id="76" name="Picture 75">
              <a:extLst>
                <a:ext uri="{FF2B5EF4-FFF2-40B4-BE49-F238E27FC236}">
                  <a16:creationId xmlns:a16="http://schemas.microsoft.com/office/drawing/2014/main" id="{990FCF4D-B3D8-4D59-BA1A-2D759DB4CF4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30" b="100000" l="4883" r="81836"/>
                      </a14:imgEffect>
                    </a14:imgLayer>
                  </a14:imgProps>
                </a:ext>
              </a:extLst>
            </a:blip>
            <a:stretch>
              <a:fillRect/>
            </a:stretch>
          </p:blipFill>
          <p:spPr>
            <a:xfrm>
              <a:off x="6425429" y="6475316"/>
              <a:ext cx="2185171" cy="2185171"/>
            </a:xfrm>
            <a:prstGeom prst="rect">
              <a:avLst/>
            </a:prstGeom>
          </p:spPr>
        </p:pic>
        <p:sp>
          <p:nvSpPr>
            <p:cNvPr id="79" name="Rectangle 78">
              <a:extLst>
                <a:ext uri="{FF2B5EF4-FFF2-40B4-BE49-F238E27FC236}">
                  <a16:creationId xmlns:a16="http://schemas.microsoft.com/office/drawing/2014/main" id="{D6A5D3B0-7D37-47DF-A875-628FD4821900}"/>
                </a:ext>
              </a:extLst>
            </p:cNvPr>
            <p:cNvSpPr/>
            <p:nvPr/>
          </p:nvSpPr>
          <p:spPr>
            <a:xfrm>
              <a:off x="7415213" y="6997699"/>
              <a:ext cx="71437"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AAFC9D2-6498-473F-A7A6-FB8339F634F3}"/>
                </a:ext>
              </a:extLst>
            </p:cNvPr>
            <p:cNvSpPr/>
            <p:nvPr/>
          </p:nvSpPr>
          <p:spPr>
            <a:xfrm flipH="1">
              <a:off x="7620939" y="6997699"/>
              <a:ext cx="71438"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2F39105-FE6F-441B-9336-646B0980EEBF}"/>
                </a:ext>
              </a:extLst>
            </p:cNvPr>
            <p:cNvSpPr/>
            <p:nvPr/>
          </p:nvSpPr>
          <p:spPr>
            <a:xfrm flipH="1">
              <a:off x="7735887" y="6934703"/>
              <a:ext cx="55561" cy="1820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01DE0DDA-12F0-463A-BD83-3014163D99D9}"/>
                </a:ext>
              </a:extLst>
            </p:cNvPr>
            <p:cNvSpPr/>
            <p:nvPr/>
          </p:nvSpPr>
          <p:spPr>
            <a:xfrm flipH="1">
              <a:off x="7481888" y="6934200"/>
              <a:ext cx="266698" cy="6508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7" name="Picture 186">
            <a:extLst>
              <a:ext uri="{FF2B5EF4-FFF2-40B4-BE49-F238E27FC236}">
                <a16:creationId xmlns:a16="http://schemas.microsoft.com/office/drawing/2014/main" id="{6EA0094B-6F9E-40D1-AEB6-712BEF546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974" y="4502983"/>
            <a:ext cx="321471" cy="322237"/>
          </a:xfrm>
          <a:prstGeom prst="rect">
            <a:avLst/>
          </a:prstGeom>
          <a:effectLst>
            <a:outerShdw blurRad="76200" dist="76200" dir="8100000" sy="-23000" kx="800400" algn="br" rotWithShape="0">
              <a:prstClr val="black">
                <a:alpha val="50000"/>
              </a:prstClr>
            </a:outerShdw>
          </a:effectLst>
        </p:spPr>
      </p:pic>
      <p:grpSp>
        <p:nvGrpSpPr>
          <p:cNvPr id="9" name="Group 8">
            <a:extLst>
              <a:ext uri="{FF2B5EF4-FFF2-40B4-BE49-F238E27FC236}">
                <a16:creationId xmlns:a16="http://schemas.microsoft.com/office/drawing/2014/main" id="{D01A88D5-25D4-4452-A97F-7E6DCA5DC530}"/>
              </a:ext>
            </a:extLst>
          </p:cNvPr>
          <p:cNvGrpSpPr/>
          <p:nvPr/>
        </p:nvGrpSpPr>
        <p:grpSpPr>
          <a:xfrm flipH="1">
            <a:off x="5956315" y="5140748"/>
            <a:ext cx="475556" cy="475556"/>
            <a:chOff x="6425429" y="6475316"/>
            <a:chExt cx="2185171" cy="2185171"/>
          </a:xfrm>
        </p:grpSpPr>
        <p:pic>
          <p:nvPicPr>
            <p:cNvPr id="5" name="Picture 4">
              <a:extLst>
                <a:ext uri="{FF2B5EF4-FFF2-40B4-BE49-F238E27FC236}">
                  <a16:creationId xmlns:a16="http://schemas.microsoft.com/office/drawing/2014/main" id="{B1D0AFA0-64E4-4F92-9E82-77D0526530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30" b="100000" l="4883" r="81836"/>
                      </a14:imgEffect>
                    </a14:imgLayer>
                  </a14:imgProps>
                </a:ext>
              </a:extLst>
            </a:blip>
            <a:stretch>
              <a:fillRect/>
            </a:stretch>
          </p:blipFill>
          <p:spPr>
            <a:xfrm>
              <a:off x="6425429" y="6475316"/>
              <a:ext cx="2185171" cy="2185171"/>
            </a:xfrm>
            <a:prstGeom prst="rect">
              <a:avLst/>
            </a:prstGeom>
          </p:spPr>
        </p:pic>
        <p:sp>
          <p:nvSpPr>
            <p:cNvPr id="8" name="Rectangle 7">
              <a:extLst>
                <a:ext uri="{FF2B5EF4-FFF2-40B4-BE49-F238E27FC236}">
                  <a16:creationId xmlns:a16="http://schemas.microsoft.com/office/drawing/2014/main" id="{0EF2C869-9119-43C6-ADD7-4629847A68EF}"/>
                </a:ext>
              </a:extLst>
            </p:cNvPr>
            <p:cNvSpPr/>
            <p:nvPr/>
          </p:nvSpPr>
          <p:spPr>
            <a:xfrm>
              <a:off x="7415213" y="6997699"/>
              <a:ext cx="71437"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8B32C57-9EDC-4B95-A81D-5E085BF4AB39}"/>
                </a:ext>
              </a:extLst>
            </p:cNvPr>
            <p:cNvSpPr/>
            <p:nvPr/>
          </p:nvSpPr>
          <p:spPr>
            <a:xfrm flipH="1">
              <a:off x="7620939" y="6997699"/>
              <a:ext cx="71438"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982A0D8-E0B8-4B80-AB67-DB02231124E6}"/>
                </a:ext>
              </a:extLst>
            </p:cNvPr>
            <p:cNvSpPr/>
            <p:nvPr/>
          </p:nvSpPr>
          <p:spPr>
            <a:xfrm flipH="1">
              <a:off x="7735887" y="6934703"/>
              <a:ext cx="55561" cy="1820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2BC4604-DC3B-44AB-B733-90C0D0AD523D}"/>
                </a:ext>
              </a:extLst>
            </p:cNvPr>
            <p:cNvSpPr/>
            <p:nvPr/>
          </p:nvSpPr>
          <p:spPr>
            <a:xfrm flipH="1">
              <a:off x="7481888" y="6934200"/>
              <a:ext cx="266698" cy="6508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4" name="Picture 193">
            <a:extLst>
              <a:ext uri="{FF2B5EF4-FFF2-40B4-BE49-F238E27FC236}">
                <a16:creationId xmlns:a16="http://schemas.microsoft.com/office/drawing/2014/main" id="{F77554A5-4456-4689-81EB-16F339DAB3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17077" y="206305"/>
            <a:ext cx="349207" cy="402216"/>
          </a:xfrm>
          <a:prstGeom prst="rect">
            <a:avLst/>
          </a:prstGeom>
        </p:spPr>
      </p:pic>
      <p:grpSp>
        <p:nvGrpSpPr>
          <p:cNvPr id="90" name="Group 89">
            <a:extLst>
              <a:ext uri="{FF2B5EF4-FFF2-40B4-BE49-F238E27FC236}">
                <a16:creationId xmlns:a16="http://schemas.microsoft.com/office/drawing/2014/main" id="{AEC57661-641B-440C-A3B9-30A125E7C78B}"/>
              </a:ext>
            </a:extLst>
          </p:cNvPr>
          <p:cNvGrpSpPr/>
          <p:nvPr/>
        </p:nvGrpSpPr>
        <p:grpSpPr>
          <a:xfrm>
            <a:off x="8316739" y="4823173"/>
            <a:ext cx="475556" cy="475556"/>
            <a:chOff x="6425429" y="6475316"/>
            <a:chExt cx="2185171" cy="2185171"/>
          </a:xfrm>
        </p:grpSpPr>
        <p:pic>
          <p:nvPicPr>
            <p:cNvPr id="91" name="Picture 90">
              <a:extLst>
                <a:ext uri="{FF2B5EF4-FFF2-40B4-BE49-F238E27FC236}">
                  <a16:creationId xmlns:a16="http://schemas.microsoft.com/office/drawing/2014/main" id="{17077D7E-FA4D-4ED0-B285-68FD8816AE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30" b="100000" l="4883" r="81836"/>
                      </a14:imgEffect>
                    </a14:imgLayer>
                  </a14:imgProps>
                </a:ext>
              </a:extLst>
            </a:blip>
            <a:stretch>
              <a:fillRect/>
            </a:stretch>
          </p:blipFill>
          <p:spPr>
            <a:xfrm>
              <a:off x="6425429" y="6475316"/>
              <a:ext cx="2185171" cy="2185171"/>
            </a:xfrm>
            <a:prstGeom prst="rect">
              <a:avLst/>
            </a:prstGeom>
          </p:spPr>
        </p:pic>
        <p:sp>
          <p:nvSpPr>
            <p:cNvPr id="92" name="Rectangle 91">
              <a:extLst>
                <a:ext uri="{FF2B5EF4-FFF2-40B4-BE49-F238E27FC236}">
                  <a16:creationId xmlns:a16="http://schemas.microsoft.com/office/drawing/2014/main" id="{FA3A55AC-488A-4537-996F-AC9C7A12ED78}"/>
                </a:ext>
              </a:extLst>
            </p:cNvPr>
            <p:cNvSpPr/>
            <p:nvPr/>
          </p:nvSpPr>
          <p:spPr>
            <a:xfrm>
              <a:off x="7415213" y="6997699"/>
              <a:ext cx="71437"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AED884D-421C-42B7-907F-BE321E77EC04}"/>
                </a:ext>
              </a:extLst>
            </p:cNvPr>
            <p:cNvSpPr/>
            <p:nvPr/>
          </p:nvSpPr>
          <p:spPr>
            <a:xfrm flipH="1">
              <a:off x="7620939" y="6997699"/>
              <a:ext cx="71438" cy="8255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322977E-6927-456F-8CFE-0EF25C37088C}"/>
                </a:ext>
              </a:extLst>
            </p:cNvPr>
            <p:cNvSpPr/>
            <p:nvPr/>
          </p:nvSpPr>
          <p:spPr>
            <a:xfrm flipH="1">
              <a:off x="7735887" y="6934703"/>
              <a:ext cx="55561" cy="1820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947CE5EB-CE3A-4BD9-94D6-3FDA81D66ABD}"/>
                </a:ext>
              </a:extLst>
            </p:cNvPr>
            <p:cNvSpPr/>
            <p:nvPr/>
          </p:nvSpPr>
          <p:spPr>
            <a:xfrm flipH="1">
              <a:off x="7481888" y="6934200"/>
              <a:ext cx="266698" cy="6508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0" name="Straight Connector 289">
            <a:extLst>
              <a:ext uri="{FF2B5EF4-FFF2-40B4-BE49-F238E27FC236}">
                <a16:creationId xmlns:a16="http://schemas.microsoft.com/office/drawing/2014/main" id="{2B674810-0F22-454E-8F2B-B3DDEEBB6F2C}"/>
              </a:ext>
            </a:extLst>
          </p:cNvPr>
          <p:cNvCxnSpPr>
            <a:cxnSpLocks/>
          </p:cNvCxnSpPr>
          <p:nvPr/>
        </p:nvCxnSpPr>
        <p:spPr>
          <a:xfrm>
            <a:off x="5239325" y="3788833"/>
            <a:ext cx="0" cy="1215719"/>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63CAAB0-9421-499B-8D16-34848DF158F3}"/>
              </a:ext>
            </a:extLst>
          </p:cNvPr>
          <p:cNvCxnSpPr>
            <a:cxnSpLocks/>
          </p:cNvCxnSpPr>
          <p:nvPr/>
        </p:nvCxnSpPr>
        <p:spPr>
          <a:xfrm>
            <a:off x="5681359" y="3725333"/>
            <a:ext cx="0" cy="1155702"/>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2C27EE5-DF60-4F03-B8A7-E420FBD972D5}"/>
              </a:ext>
            </a:extLst>
          </p:cNvPr>
          <p:cNvCxnSpPr>
            <a:cxnSpLocks/>
          </p:cNvCxnSpPr>
          <p:nvPr/>
        </p:nvCxnSpPr>
        <p:spPr>
          <a:xfrm>
            <a:off x="6081410" y="3649133"/>
            <a:ext cx="0" cy="1147239"/>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52464E40-85A1-40A7-9870-5E277D344328}"/>
              </a:ext>
            </a:extLst>
          </p:cNvPr>
          <p:cNvCxnSpPr>
            <a:cxnSpLocks/>
          </p:cNvCxnSpPr>
          <p:nvPr/>
        </p:nvCxnSpPr>
        <p:spPr>
          <a:xfrm>
            <a:off x="6509839" y="3598333"/>
            <a:ext cx="0" cy="1104900"/>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98EE5E6-1CF7-4989-A825-FE73BB6E3A27}"/>
              </a:ext>
            </a:extLst>
          </p:cNvPr>
          <p:cNvCxnSpPr>
            <a:cxnSpLocks/>
          </p:cNvCxnSpPr>
          <p:nvPr/>
        </p:nvCxnSpPr>
        <p:spPr>
          <a:xfrm>
            <a:off x="6957687" y="3526367"/>
            <a:ext cx="0" cy="1087793"/>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F7E6FDF-B00F-441A-8025-E4E7720F4621}"/>
              </a:ext>
            </a:extLst>
          </p:cNvPr>
          <p:cNvCxnSpPr>
            <a:cxnSpLocks/>
          </p:cNvCxnSpPr>
          <p:nvPr/>
        </p:nvCxnSpPr>
        <p:spPr>
          <a:xfrm>
            <a:off x="7372337" y="3437467"/>
            <a:ext cx="0" cy="1086826"/>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A1E0903-2AF3-4448-96E9-D56F6DA0C6E4}"/>
              </a:ext>
            </a:extLst>
          </p:cNvPr>
          <p:cNvCxnSpPr>
            <a:cxnSpLocks/>
          </p:cNvCxnSpPr>
          <p:nvPr/>
        </p:nvCxnSpPr>
        <p:spPr>
          <a:xfrm>
            <a:off x="7797143" y="3378201"/>
            <a:ext cx="0" cy="1044326"/>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0DC1D62-B375-4915-A104-8CE9CA122258}"/>
              </a:ext>
            </a:extLst>
          </p:cNvPr>
          <p:cNvCxnSpPr>
            <a:cxnSpLocks/>
          </p:cNvCxnSpPr>
          <p:nvPr/>
        </p:nvCxnSpPr>
        <p:spPr>
          <a:xfrm>
            <a:off x="8225606" y="3327400"/>
            <a:ext cx="0" cy="1042335"/>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3" name="Hexagon 242">
            <a:extLst>
              <a:ext uri="{FF2B5EF4-FFF2-40B4-BE49-F238E27FC236}">
                <a16:creationId xmlns:a16="http://schemas.microsoft.com/office/drawing/2014/main" id="{45C37407-EA0B-482B-8E1B-752F82647846}"/>
              </a:ext>
            </a:extLst>
          </p:cNvPr>
          <p:cNvSpPr/>
          <p:nvPr/>
        </p:nvSpPr>
        <p:spPr>
          <a:xfrm>
            <a:off x="4354229" y="1298313"/>
            <a:ext cx="4313936" cy="4312440"/>
          </a:xfrm>
          <a:prstGeom prst="hexagon">
            <a:avLst/>
          </a:prstGeom>
          <a:solidFill>
            <a:srgbClr val="00FF5B">
              <a:alpha val="42000"/>
            </a:srgbClr>
          </a:solidFill>
          <a:ln>
            <a:solidFill>
              <a:srgbClr val="26262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de-DE" sz="3200" b="1" dirty="0">
                <a:solidFill>
                  <a:srgbClr val="262626"/>
                </a:solidFill>
                <a:latin typeface="IBM Plex Mono Medium" panose="020B0609050203000203" pitchFamily="49" charset="0"/>
              </a:rPr>
              <a:t>Zenon NoM</a:t>
            </a:r>
          </a:p>
          <a:p>
            <a:pPr algn="ctr"/>
            <a:endParaRPr lang="de-DE" sz="3200" b="1" dirty="0">
              <a:solidFill>
                <a:srgbClr val="262626"/>
              </a:solidFill>
              <a:latin typeface="IBM Plex Mono Medium" panose="020B0609050203000203" pitchFamily="49" charset="0"/>
            </a:endParaRPr>
          </a:p>
          <a:p>
            <a:pPr algn="ctr"/>
            <a:endParaRPr lang="de-DE" sz="3200" b="1" dirty="0">
              <a:solidFill>
                <a:srgbClr val="262626"/>
              </a:solidFill>
              <a:latin typeface="IBM Plex Mono Medium" panose="020B0609050203000203" pitchFamily="49" charset="0"/>
            </a:endParaRPr>
          </a:p>
          <a:p>
            <a:pPr algn="ctr"/>
            <a:endParaRPr lang="de-DE" sz="3200" b="1" dirty="0">
              <a:solidFill>
                <a:srgbClr val="262626"/>
              </a:solidFill>
              <a:latin typeface="IBM Plex Mono Medium" panose="020B0609050203000203" pitchFamily="49" charset="0"/>
            </a:endParaRPr>
          </a:p>
          <a:p>
            <a:pPr algn="ctr"/>
            <a:endParaRPr lang="de-DE" sz="3200" b="1" dirty="0">
              <a:solidFill>
                <a:srgbClr val="262626"/>
              </a:solidFill>
              <a:latin typeface="IBM Plex Mono Medium" panose="020B0609050203000203" pitchFamily="49" charset="0"/>
            </a:endParaRPr>
          </a:p>
          <a:p>
            <a:pPr algn="ctr"/>
            <a:endParaRPr lang="de-DE" sz="3200" b="1" dirty="0">
              <a:solidFill>
                <a:srgbClr val="262626"/>
              </a:solidFill>
              <a:latin typeface="IBM Plex Mono Medium" panose="020B0609050203000203" pitchFamily="49" charset="0"/>
            </a:endParaRPr>
          </a:p>
        </p:txBody>
      </p:sp>
      <p:pic>
        <p:nvPicPr>
          <p:cNvPr id="244" name="Picture 243">
            <a:extLst>
              <a:ext uri="{FF2B5EF4-FFF2-40B4-BE49-F238E27FC236}">
                <a16:creationId xmlns:a16="http://schemas.microsoft.com/office/drawing/2014/main" id="{E647CB9F-9B29-4D49-BEB7-B6C662B5D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0776" y="2405094"/>
            <a:ext cx="256591" cy="427368"/>
          </a:xfrm>
          <a:prstGeom prst="rect">
            <a:avLst/>
          </a:prstGeom>
          <a:effectLst>
            <a:outerShdw blurRad="76200" dir="13500000" sy="23000" kx="1200000" algn="br" rotWithShape="0">
              <a:prstClr val="black">
                <a:alpha val="57000"/>
              </a:prstClr>
            </a:outerShdw>
          </a:effectLst>
        </p:spPr>
      </p:pic>
      <p:pic>
        <p:nvPicPr>
          <p:cNvPr id="245" name="Picture 244">
            <a:extLst>
              <a:ext uri="{FF2B5EF4-FFF2-40B4-BE49-F238E27FC236}">
                <a16:creationId xmlns:a16="http://schemas.microsoft.com/office/drawing/2014/main" id="{B9513FD4-B68E-4734-AF25-8109D0E068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2701" y="2471413"/>
            <a:ext cx="256591" cy="427368"/>
          </a:xfrm>
          <a:prstGeom prst="rect">
            <a:avLst/>
          </a:prstGeom>
          <a:effectLst>
            <a:outerShdw blurRad="76200" dir="13500000" sy="23000" kx="1200000" algn="br" rotWithShape="0">
              <a:prstClr val="black">
                <a:alpha val="57000"/>
              </a:prstClr>
            </a:outerShdw>
          </a:effectLst>
        </p:spPr>
      </p:pic>
      <p:pic>
        <p:nvPicPr>
          <p:cNvPr id="247" name="Picture 246">
            <a:extLst>
              <a:ext uri="{FF2B5EF4-FFF2-40B4-BE49-F238E27FC236}">
                <a16:creationId xmlns:a16="http://schemas.microsoft.com/office/drawing/2014/main" id="{FC6FA64A-F66C-484F-9326-2FCFFBB3F1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6875" y="2618778"/>
            <a:ext cx="256591" cy="427368"/>
          </a:xfrm>
          <a:prstGeom prst="rect">
            <a:avLst/>
          </a:prstGeom>
          <a:effectLst>
            <a:outerShdw blurRad="76200" dir="13500000" sy="23000" kx="1200000" algn="br" rotWithShape="0">
              <a:prstClr val="black">
                <a:alpha val="57000"/>
              </a:prstClr>
            </a:outerShdw>
          </a:effectLst>
        </p:spPr>
      </p:pic>
      <p:pic>
        <p:nvPicPr>
          <p:cNvPr id="248" name="Picture 247">
            <a:extLst>
              <a:ext uri="{FF2B5EF4-FFF2-40B4-BE49-F238E27FC236}">
                <a16:creationId xmlns:a16="http://schemas.microsoft.com/office/drawing/2014/main" id="{0658166D-D6DB-45CE-A95A-FB553FC683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1270" y="2280695"/>
            <a:ext cx="256591" cy="427368"/>
          </a:xfrm>
          <a:prstGeom prst="rect">
            <a:avLst/>
          </a:prstGeom>
          <a:effectLst>
            <a:outerShdw blurRad="76200" dir="13500000" sy="23000" kx="1200000" algn="br" rotWithShape="0">
              <a:prstClr val="black">
                <a:alpha val="57000"/>
              </a:prstClr>
            </a:outerShdw>
          </a:effectLst>
        </p:spPr>
      </p:pic>
      <p:pic>
        <p:nvPicPr>
          <p:cNvPr id="331" name="Picture 330">
            <a:extLst>
              <a:ext uri="{FF2B5EF4-FFF2-40B4-BE49-F238E27FC236}">
                <a16:creationId xmlns:a16="http://schemas.microsoft.com/office/drawing/2014/main" id="{D266F5D1-94D2-4276-B2E8-0C37287045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0494" y="3059073"/>
            <a:ext cx="256591" cy="427368"/>
          </a:xfrm>
          <a:prstGeom prst="rect">
            <a:avLst/>
          </a:prstGeom>
          <a:effectLst>
            <a:outerShdw blurRad="76200" dir="13500000" sy="23000" kx="1200000" algn="br" rotWithShape="0">
              <a:prstClr val="black">
                <a:alpha val="57000"/>
              </a:prstClr>
            </a:outerShdw>
          </a:effectLst>
        </p:spPr>
      </p:pic>
      <p:pic>
        <p:nvPicPr>
          <p:cNvPr id="334" name="Picture 333">
            <a:extLst>
              <a:ext uri="{FF2B5EF4-FFF2-40B4-BE49-F238E27FC236}">
                <a16:creationId xmlns:a16="http://schemas.microsoft.com/office/drawing/2014/main" id="{0237D7F6-030D-4057-A2B7-143D87260A2B}"/>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5925716" y="3305228"/>
            <a:ext cx="303574" cy="341887"/>
          </a:xfrm>
          <a:prstGeom prst="rect">
            <a:avLst/>
          </a:prstGeom>
          <a:effectLst>
            <a:outerShdw blurRad="152400" dir="5400000" sx="90000" sy="-19000" rotWithShape="0">
              <a:prstClr val="black"/>
            </a:outerShdw>
          </a:effectLst>
        </p:spPr>
      </p:pic>
      <p:pic>
        <p:nvPicPr>
          <p:cNvPr id="336" name="Picture 335">
            <a:extLst>
              <a:ext uri="{FF2B5EF4-FFF2-40B4-BE49-F238E27FC236}">
                <a16:creationId xmlns:a16="http://schemas.microsoft.com/office/drawing/2014/main" id="{88130506-2449-4A43-BB08-71D125073265}"/>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6349375" y="3240549"/>
            <a:ext cx="303574" cy="341887"/>
          </a:xfrm>
          <a:prstGeom prst="rect">
            <a:avLst/>
          </a:prstGeom>
          <a:effectLst>
            <a:outerShdw blurRad="152400" dir="5400000" sx="90000" sy="-19000" rotWithShape="0">
              <a:prstClr val="black"/>
            </a:outerShdw>
          </a:effectLst>
        </p:spPr>
      </p:pic>
      <p:pic>
        <p:nvPicPr>
          <p:cNvPr id="338" name="Picture 337">
            <a:extLst>
              <a:ext uri="{FF2B5EF4-FFF2-40B4-BE49-F238E27FC236}">
                <a16:creationId xmlns:a16="http://schemas.microsoft.com/office/drawing/2014/main" id="{814603B3-999B-4AC5-89BA-76CA7C71E83C}"/>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6785733" y="3164610"/>
            <a:ext cx="303574" cy="341887"/>
          </a:xfrm>
          <a:prstGeom prst="rect">
            <a:avLst/>
          </a:prstGeom>
          <a:effectLst>
            <a:outerShdw blurRad="152400" dir="5400000" sx="90000" sy="-19000" rotWithShape="0">
              <a:prstClr val="black"/>
            </a:outerShdw>
          </a:effectLst>
        </p:spPr>
      </p:pic>
      <p:pic>
        <p:nvPicPr>
          <p:cNvPr id="340" name="Picture 339">
            <a:extLst>
              <a:ext uri="{FF2B5EF4-FFF2-40B4-BE49-F238E27FC236}">
                <a16:creationId xmlns:a16="http://schemas.microsoft.com/office/drawing/2014/main" id="{0D9826AE-A09B-458B-B785-6E9F82D2C695}"/>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7205253" y="3095580"/>
            <a:ext cx="303574" cy="341887"/>
          </a:xfrm>
          <a:prstGeom prst="rect">
            <a:avLst/>
          </a:prstGeom>
          <a:effectLst>
            <a:outerShdw blurRad="152400" dir="5400000" sx="90000" sy="-19000" rotWithShape="0">
              <a:prstClr val="black"/>
            </a:outerShdw>
          </a:effectLst>
        </p:spPr>
      </p:pic>
      <p:pic>
        <p:nvPicPr>
          <p:cNvPr id="342" name="Picture 341">
            <a:extLst>
              <a:ext uri="{FF2B5EF4-FFF2-40B4-BE49-F238E27FC236}">
                <a16:creationId xmlns:a16="http://schemas.microsoft.com/office/drawing/2014/main" id="{6AC63AAE-FAEA-4C2E-A0C2-5198857EBDDD}"/>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7615174" y="3028700"/>
            <a:ext cx="303574" cy="341887"/>
          </a:xfrm>
          <a:prstGeom prst="rect">
            <a:avLst/>
          </a:prstGeom>
          <a:effectLst>
            <a:outerShdw blurRad="152400" dir="5400000" sx="90000" sy="-19000" rotWithShape="0">
              <a:prstClr val="black"/>
            </a:outerShdw>
          </a:effectLst>
        </p:spPr>
      </p:pic>
      <p:pic>
        <p:nvPicPr>
          <p:cNvPr id="344" name="Picture 343">
            <a:extLst>
              <a:ext uri="{FF2B5EF4-FFF2-40B4-BE49-F238E27FC236}">
                <a16:creationId xmlns:a16="http://schemas.microsoft.com/office/drawing/2014/main" id="{18A84B44-5D7D-4963-B9F3-85D564E5874D}"/>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8042526" y="2965201"/>
            <a:ext cx="303574" cy="341887"/>
          </a:xfrm>
          <a:prstGeom prst="rect">
            <a:avLst/>
          </a:prstGeom>
          <a:effectLst>
            <a:outerShdw blurRad="152400" dir="5400000" sx="90000" sy="-19000" rotWithShape="0">
              <a:prstClr val="black"/>
            </a:outerShdw>
          </a:effectLst>
        </p:spPr>
      </p:pic>
      <p:pic>
        <p:nvPicPr>
          <p:cNvPr id="346" name="Picture 345">
            <a:extLst>
              <a:ext uri="{FF2B5EF4-FFF2-40B4-BE49-F238E27FC236}">
                <a16:creationId xmlns:a16="http://schemas.microsoft.com/office/drawing/2014/main" id="{1EF47E9C-5348-47E1-98C8-B94FABBAF4A4}"/>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5498042" y="3379053"/>
            <a:ext cx="303574" cy="341887"/>
          </a:xfrm>
          <a:prstGeom prst="rect">
            <a:avLst/>
          </a:prstGeom>
          <a:effectLst>
            <a:outerShdw blurRad="152400" dir="5400000" sx="90000" sy="-19000" rotWithShape="0">
              <a:prstClr val="black"/>
            </a:outerShdw>
          </a:effectLst>
        </p:spPr>
      </p:pic>
      <p:pic>
        <p:nvPicPr>
          <p:cNvPr id="348" name="Picture 347">
            <a:extLst>
              <a:ext uri="{FF2B5EF4-FFF2-40B4-BE49-F238E27FC236}">
                <a16:creationId xmlns:a16="http://schemas.microsoft.com/office/drawing/2014/main" id="{999FC43C-B620-4ED5-A15C-6004444432A4}"/>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5081078" y="3448173"/>
            <a:ext cx="303574" cy="341887"/>
          </a:xfrm>
          <a:prstGeom prst="rect">
            <a:avLst/>
          </a:prstGeom>
          <a:effectLst>
            <a:outerShdw blurRad="152400" dir="5400000" sx="90000" sy="-19000" rotWithShape="0">
              <a:prstClr val="black"/>
            </a:outerShdw>
          </a:effectLst>
        </p:spPr>
      </p:pic>
      <p:pic>
        <p:nvPicPr>
          <p:cNvPr id="350" name="Picture 349">
            <a:extLst>
              <a:ext uri="{FF2B5EF4-FFF2-40B4-BE49-F238E27FC236}">
                <a16:creationId xmlns:a16="http://schemas.microsoft.com/office/drawing/2014/main" id="{D179F804-CC27-4524-A7ED-9E4325988518}"/>
              </a:ext>
            </a:extLst>
          </p:cNvPr>
          <p:cNvPicPr>
            <a:picLocks noChangeAspect="1"/>
          </p:cNvPicPr>
          <p:nvPr/>
        </p:nvPicPr>
        <p:blipFill rotWithShape="1">
          <a:blip r:embed="rId9">
            <a:extLst>
              <a:ext uri="{28A0092B-C50C-407E-A947-70E740481C1C}">
                <a14:useLocalDpi xmlns:a14="http://schemas.microsoft.com/office/drawing/2010/main" val="0"/>
              </a:ext>
            </a:extLst>
          </a:blip>
          <a:srcRect l="41274" t="40099" r="41916" b="40970"/>
          <a:stretch/>
        </p:blipFill>
        <p:spPr>
          <a:xfrm>
            <a:off x="4649481" y="3520107"/>
            <a:ext cx="303574" cy="341887"/>
          </a:xfrm>
          <a:prstGeom prst="rect">
            <a:avLst/>
          </a:prstGeom>
          <a:effectLst>
            <a:outerShdw blurRad="152400" dir="5400000" sx="90000" sy="-19000" rotWithShape="0">
              <a:prstClr val="black"/>
            </a:outerShdw>
          </a:effectLst>
        </p:spPr>
      </p:pic>
      <p:pic>
        <p:nvPicPr>
          <p:cNvPr id="351" name="Picture 350">
            <a:extLst>
              <a:ext uri="{FF2B5EF4-FFF2-40B4-BE49-F238E27FC236}">
                <a16:creationId xmlns:a16="http://schemas.microsoft.com/office/drawing/2014/main" id="{D1399131-6196-4118-ACB9-CE94A1CE6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770" y="4324084"/>
            <a:ext cx="321471" cy="322237"/>
          </a:xfrm>
          <a:prstGeom prst="rect">
            <a:avLst/>
          </a:prstGeom>
          <a:effectLst>
            <a:outerShdw blurRad="76200" dist="76200" dir="8100000" sy="-23000" kx="800400" algn="br" rotWithShape="0">
              <a:prstClr val="black">
                <a:alpha val="50000"/>
              </a:prstClr>
            </a:outerShdw>
          </a:effectLst>
        </p:spPr>
      </p:pic>
      <p:sp>
        <p:nvSpPr>
          <p:cNvPr id="355" name="Content Placeholder 4">
            <a:extLst>
              <a:ext uri="{FF2B5EF4-FFF2-40B4-BE49-F238E27FC236}">
                <a16:creationId xmlns:a16="http://schemas.microsoft.com/office/drawing/2014/main" id="{F093C992-A545-4D1B-960D-5614AD6110E3}"/>
              </a:ext>
            </a:extLst>
          </p:cNvPr>
          <p:cNvSpPr txBox="1">
            <a:spLocks/>
          </p:cNvSpPr>
          <p:nvPr/>
        </p:nvSpPr>
        <p:spPr>
          <a:xfrm>
            <a:off x="8539917" y="904647"/>
            <a:ext cx="2821718" cy="1477280"/>
          </a:xfrm>
          <a:prstGeom prst="rect">
            <a:avLst/>
          </a:prstGeom>
        </p:spPr>
        <p:txBody>
          <a:bodyPr vert="horz" wrap="square" lIns="0" tIns="0" rIns="0" bIns="0" rtlCol="0" anchor="t">
            <a:noAutofit/>
          </a:bodyPr>
          <a:lstStyle>
            <a:lvl1pPr indent="0" algn="just">
              <a:lnSpc>
                <a:spcPct val="150000"/>
              </a:lnSpc>
              <a:spcBef>
                <a:spcPts val="0"/>
              </a:spcBef>
              <a:buFont typeface="Wingdings" panose="05000000000000000000" pitchFamily="2" charset="2"/>
              <a:buNone/>
              <a:defRPr sz="1000">
                <a:solidFill>
                  <a:srgbClr val="00FF5B"/>
                </a:solidFill>
                <a:latin typeface="IBM Plex Mono Light" panose="020B0409050203000203" pitchFamily="49" charset="0"/>
              </a:defRPr>
            </a:lvl1pPr>
            <a:lvl2pPr marL="685800" indent="-228600">
              <a:lnSpc>
                <a:spcPct val="90000"/>
              </a:lnSpc>
              <a:spcBef>
                <a:spcPts val="500"/>
              </a:spcBef>
              <a:buFont typeface="Wingdings" panose="05000000000000000000" pitchFamily="2" charset="2"/>
              <a:buChar char="§"/>
              <a:defRPr sz="2400">
                <a:latin typeface="IBM Plex Mono Light" panose="020B0409050203000203" pitchFamily="49" charset="0"/>
              </a:defRPr>
            </a:lvl2pPr>
            <a:lvl3pPr marL="1143000" indent="-228600">
              <a:lnSpc>
                <a:spcPct val="90000"/>
              </a:lnSpc>
              <a:spcBef>
                <a:spcPts val="500"/>
              </a:spcBef>
              <a:buFont typeface="Wingdings" panose="05000000000000000000" pitchFamily="2" charset="2"/>
              <a:buChar char="§"/>
              <a:defRPr sz="2000">
                <a:latin typeface="IBM Plex Mono Light" panose="020B0409050203000203" pitchFamily="49" charset="0"/>
              </a:defRPr>
            </a:lvl3pPr>
            <a:lvl4pPr marL="1600200" indent="-228600">
              <a:lnSpc>
                <a:spcPct val="90000"/>
              </a:lnSpc>
              <a:spcBef>
                <a:spcPts val="500"/>
              </a:spcBef>
              <a:buFont typeface="Wingdings" panose="05000000000000000000" pitchFamily="2" charset="2"/>
              <a:buChar char="§"/>
              <a:defRPr>
                <a:latin typeface="IBM Plex Mono Light" panose="020B0409050203000203" pitchFamily="49" charset="0"/>
              </a:defRPr>
            </a:lvl4pPr>
            <a:lvl5pPr marL="2057400" indent="-228600">
              <a:lnSpc>
                <a:spcPct val="90000"/>
              </a:lnSpc>
              <a:spcBef>
                <a:spcPts val="500"/>
              </a:spcBef>
              <a:buFont typeface="Wingdings" panose="05000000000000000000" pitchFamily="2" charset="2"/>
              <a:buChar char="§"/>
              <a:defRPr>
                <a:latin typeface="IBM Plex Mono Light" panose="020B0409050203000203" pitchFamily="49"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50" dirty="0"/>
              <a:t>In addition to using Bitcoin’s PoW for tx finality on NoM, </a:t>
            </a:r>
            <a:r>
              <a:rPr lang="en-US" sz="1050" b="1" dirty="0">
                <a:latin typeface="IBM Plex Mono" panose="020B0509050203000203" pitchFamily="49" charset="0"/>
              </a:rPr>
              <a:t>recycling of Bitcoin PoW for merge mining of BTC and plasma for feeless transactions on NoM</a:t>
            </a:r>
            <a:r>
              <a:rPr lang="en-US" sz="1050" dirty="0"/>
              <a:t> is also expected to be possible.</a:t>
            </a:r>
          </a:p>
        </p:txBody>
      </p:sp>
      <p:cxnSp>
        <p:nvCxnSpPr>
          <p:cNvPr id="358" name="Connector: Curved 357">
            <a:extLst>
              <a:ext uri="{FF2B5EF4-FFF2-40B4-BE49-F238E27FC236}">
                <a16:creationId xmlns:a16="http://schemas.microsoft.com/office/drawing/2014/main" id="{5054B269-0D65-46F6-A30D-E9A04B6F8054}"/>
              </a:ext>
            </a:extLst>
          </p:cNvPr>
          <p:cNvCxnSpPr>
            <a:cxnSpLocks/>
            <a:stCxn id="187" idx="1"/>
            <a:endCxn id="331" idx="1"/>
          </p:cNvCxnSpPr>
          <p:nvPr/>
        </p:nvCxnSpPr>
        <p:spPr>
          <a:xfrm rot="10800000" flipH="1">
            <a:off x="4425974" y="3272758"/>
            <a:ext cx="204520" cy="1391345"/>
          </a:xfrm>
          <a:prstGeom prst="curvedConnector3">
            <a:avLst>
              <a:gd name="adj1" fmla="val -93709"/>
            </a:avLst>
          </a:prstGeom>
          <a:ln w="12700">
            <a:solidFill>
              <a:srgbClr val="05FF64"/>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2B7DCA3-730A-4309-81F0-70BA809FF68D}"/>
              </a:ext>
            </a:extLst>
          </p:cNvPr>
          <p:cNvCxnSpPr>
            <a:cxnSpLocks/>
          </p:cNvCxnSpPr>
          <p:nvPr/>
        </p:nvCxnSpPr>
        <p:spPr>
          <a:xfrm flipV="1">
            <a:off x="2175886" y="1604354"/>
            <a:ext cx="858898" cy="1"/>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2" name="Content Placeholder 4">
            <a:extLst>
              <a:ext uri="{FF2B5EF4-FFF2-40B4-BE49-F238E27FC236}">
                <a16:creationId xmlns:a16="http://schemas.microsoft.com/office/drawing/2014/main" id="{7ECA5B0C-7099-4D5C-8B70-50A265B67F94}"/>
              </a:ext>
            </a:extLst>
          </p:cNvPr>
          <p:cNvSpPr txBox="1">
            <a:spLocks/>
          </p:cNvSpPr>
          <p:nvPr/>
        </p:nvSpPr>
        <p:spPr>
          <a:xfrm>
            <a:off x="8567107" y="2708063"/>
            <a:ext cx="1091302" cy="296114"/>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700" b="1" dirty="0">
                <a:latin typeface="IBM Plex Mono" panose="020B0509050203000203" pitchFamily="49" charset="0"/>
              </a:rPr>
              <a:t>Momentums</a:t>
            </a:r>
          </a:p>
        </p:txBody>
      </p:sp>
      <p:sp>
        <p:nvSpPr>
          <p:cNvPr id="397" name="Content Placeholder 4">
            <a:extLst>
              <a:ext uri="{FF2B5EF4-FFF2-40B4-BE49-F238E27FC236}">
                <a16:creationId xmlns:a16="http://schemas.microsoft.com/office/drawing/2014/main" id="{05BFBE67-A31B-4C03-960F-C259CC8D4A61}"/>
              </a:ext>
            </a:extLst>
          </p:cNvPr>
          <p:cNvSpPr txBox="1">
            <a:spLocks/>
          </p:cNvSpPr>
          <p:nvPr/>
        </p:nvSpPr>
        <p:spPr>
          <a:xfrm>
            <a:off x="8469878" y="3166141"/>
            <a:ext cx="1091302" cy="296114"/>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700" b="1" dirty="0">
                <a:latin typeface="IBM Plex Mono" panose="020B0509050203000203" pitchFamily="49" charset="0"/>
              </a:rPr>
              <a:t>PoW Links</a:t>
            </a:r>
          </a:p>
        </p:txBody>
      </p:sp>
      <p:cxnSp>
        <p:nvCxnSpPr>
          <p:cNvPr id="402" name="Straight Connector 401">
            <a:extLst>
              <a:ext uri="{FF2B5EF4-FFF2-40B4-BE49-F238E27FC236}">
                <a16:creationId xmlns:a16="http://schemas.microsoft.com/office/drawing/2014/main" id="{7FB3EDF3-DE03-4569-9327-F3C1B03B295B}"/>
              </a:ext>
            </a:extLst>
          </p:cNvPr>
          <p:cNvCxnSpPr>
            <a:cxnSpLocks/>
          </p:cNvCxnSpPr>
          <p:nvPr/>
        </p:nvCxnSpPr>
        <p:spPr>
          <a:xfrm flipH="1">
            <a:off x="8388477" y="2874287"/>
            <a:ext cx="216980" cy="114305"/>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E01771-08A9-4231-A7C3-17413105C219}"/>
              </a:ext>
            </a:extLst>
          </p:cNvPr>
          <p:cNvCxnSpPr>
            <a:cxnSpLocks/>
          </p:cNvCxnSpPr>
          <p:nvPr/>
        </p:nvCxnSpPr>
        <p:spPr>
          <a:xfrm flipH="1">
            <a:off x="8793659" y="4102066"/>
            <a:ext cx="216980" cy="114305"/>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sp>
        <p:nvSpPr>
          <p:cNvPr id="405" name="Content Placeholder 4">
            <a:extLst>
              <a:ext uri="{FF2B5EF4-FFF2-40B4-BE49-F238E27FC236}">
                <a16:creationId xmlns:a16="http://schemas.microsoft.com/office/drawing/2014/main" id="{2509BC10-B3D9-4ED3-A7A4-925EBE0131D1}"/>
              </a:ext>
            </a:extLst>
          </p:cNvPr>
          <p:cNvSpPr txBox="1">
            <a:spLocks/>
          </p:cNvSpPr>
          <p:nvPr/>
        </p:nvSpPr>
        <p:spPr>
          <a:xfrm>
            <a:off x="8958007" y="3895565"/>
            <a:ext cx="1331742" cy="296114"/>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700" b="1" dirty="0">
                <a:latin typeface="IBM Plex Mono" panose="020B0509050203000203" pitchFamily="49" charset="0"/>
              </a:rPr>
              <a:t>Bitcoin Blocks</a:t>
            </a:r>
          </a:p>
        </p:txBody>
      </p:sp>
      <p:cxnSp>
        <p:nvCxnSpPr>
          <p:cNvPr id="406" name="Straight Connector 405">
            <a:extLst>
              <a:ext uri="{FF2B5EF4-FFF2-40B4-BE49-F238E27FC236}">
                <a16:creationId xmlns:a16="http://schemas.microsoft.com/office/drawing/2014/main" id="{124379CE-F0FC-48C7-9AC4-95B27294DF7F}"/>
              </a:ext>
            </a:extLst>
          </p:cNvPr>
          <p:cNvCxnSpPr>
            <a:cxnSpLocks/>
          </p:cNvCxnSpPr>
          <p:nvPr/>
        </p:nvCxnSpPr>
        <p:spPr>
          <a:xfrm flipH="1">
            <a:off x="8816057" y="5002873"/>
            <a:ext cx="326548" cy="44807"/>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sp>
        <p:nvSpPr>
          <p:cNvPr id="407" name="Content Placeholder 4">
            <a:extLst>
              <a:ext uri="{FF2B5EF4-FFF2-40B4-BE49-F238E27FC236}">
                <a16:creationId xmlns:a16="http://schemas.microsoft.com/office/drawing/2014/main" id="{91284EB0-5010-4D68-9BF6-8A0342A73A22}"/>
              </a:ext>
            </a:extLst>
          </p:cNvPr>
          <p:cNvSpPr txBox="1">
            <a:spLocks/>
          </p:cNvSpPr>
          <p:nvPr/>
        </p:nvSpPr>
        <p:spPr>
          <a:xfrm>
            <a:off x="9104273" y="4822547"/>
            <a:ext cx="1331742" cy="296114"/>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700" b="1" dirty="0">
                <a:latin typeface="IBM Plex Mono" panose="020B0509050203000203" pitchFamily="49" charset="0"/>
              </a:rPr>
              <a:t>Bitcoin Miners</a:t>
            </a:r>
          </a:p>
        </p:txBody>
      </p:sp>
    </p:spTree>
    <p:extLst>
      <p:ext uri="{BB962C8B-B14F-4D97-AF65-F5344CB8AC3E}">
        <p14:creationId xmlns:p14="http://schemas.microsoft.com/office/powerpoint/2010/main" val="208154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4ADB7-F194-43D2-B270-ACABA07247EC}"/>
              </a:ext>
            </a:extLst>
          </p:cNvPr>
          <p:cNvSpPr>
            <a:spLocks noGrp="1"/>
          </p:cNvSpPr>
          <p:nvPr>
            <p:ph type="sldNum" sz="quarter" idx="12"/>
          </p:nvPr>
        </p:nvSpPr>
        <p:spPr/>
        <p:txBody>
          <a:bodyPr/>
          <a:lstStyle/>
          <a:p>
            <a:fld id="{5D1CA2A3-E136-4111-AE75-74FFD3CDDD2E}" type="slidenum">
              <a:rPr lang="fr-FR" smtClean="0"/>
              <a:t>28</a:t>
            </a:fld>
            <a:endParaRPr lang="fr-FR"/>
          </a:p>
        </p:txBody>
      </p:sp>
      <p:sp>
        <p:nvSpPr>
          <p:cNvPr id="3" name="Text Placeholder 2">
            <a:extLst>
              <a:ext uri="{FF2B5EF4-FFF2-40B4-BE49-F238E27FC236}">
                <a16:creationId xmlns:a16="http://schemas.microsoft.com/office/drawing/2014/main" id="{EB0F068D-2578-460B-9CED-6A8AAA46DBA8}"/>
              </a:ext>
            </a:extLst>
          </p:cNvPr>
          <p:cNvSpPr>
            <a:spLocks noGrp="1"/>
          </p:cNvSpPr>
          <p:nvPr>
            <p:ph type="body" idx="13"/>
          </p:nvPr>
        </p:nvSpPr>
        <p:spPr/>
        <p:txBody>
          <a:bodyPr/>
          <a:lstStyle/>
          <a:p>
            <a:r>
              <a:rPr lang="en-US" dirty="0"/>
              <a:t>&gt;layered scaling with trustless, feeless sidechains</a:t>
            </a:r>
          </a:p>
        </p:txBody>
      </p:sp>
      <p:sp>
        <p:nvSpPr>
          <p:cNvPr id="65" name="Content Placeholder 4">
            <a:extLst>
              <a:ext uri="{FF2B5EF4-FFF2-40B4-BE49-F238E27FC236}">
                <a16:creationId xmlns:a16="http://schemas.microsoft.com/office/drawing/2014/main" id="{8261DA82-13D5-41A8-886C-A6EBF8EDD0F2}"/>
              </a:ext>
            </a:extLst>
          </p:cNvPr>
          <p:cNvSpPr>
            <a:spLocks noGrp="1"/>
          </p:cNvSpPr>
          <p:nvPr>
            <p:ph sz="half" idx="1"/>
          </p:nvPr>
        </p:nvSpPr>
        <p:spPr>
          <a:xfrm>
            <a:off x="837698" y="897792"/>
            <a:ext cx="2396834" cy="5432818"/>
          </a:xfrm>
        </p:spPr>
        <p:txBody>
          <a:bodyPr lIns="0" tIns="0" rIns="0" bIns="0" anchor="t"/>
          <a:lstStyle/>
          <a:p>
            <a:pPr marL="0" indent="0" algn="just">
              <a:lnSpc>
                <a:spcPct val="150000"/>
              </a:lnSpc>
              <a:spcBef>
                <a:spcPts val="0"/>
              </a:spcBef>
              <a:buNone/>
            </a:pPr>
            <a:r>
              <a:rPr lang="en-US" sz="1050" dirty="0"/>
              <a:t>Zenon Network has been designed from the ground up to support </a:t>
            </a:r>
            <a:r>
              <a:rPr lang="en-US" sz="1050" b="1" dirty="0">
                <a:solidFill>
                  <a:srgbClr val="05FF64"/>
                </a:solidFill>
                <a:latin typeface="IBM Plex Mono" panose="020B0509050203000203" pitchFamily="49" charset="0"/>
              </a:rPr>
              <a:t>layered scaling with trustless, feeless sidechains </a:t>
            </a:r>
            <a:r>
              <a:rPr lang="en-US" sz="1050" dirty="0"/>
              <a:t>(L3) on top of NoM (L1/L2) on top of Bitcoin (L1).</a:t>
            </a:r>
          </a:p>
          <a:p>
            <a:pPr marL="0" indent="0" algn="just">
              <a:lnSpc>
                <a:spcPct val="150000"/>
              </a:lnSpc>
              <a:spcBef>
                <a:spcPts val="0"/>
              </a:spcBef>
              <a:buNone/>
            </a:pPr>
            <a:endParaRPr lang="en-US" sz="1050" dirty="0"/>
          </a:p>
          <a:p>
            <a:pPr marL="0" indent="0" algn="just">
              <a:lnSpc>
                <a:spcPct val="150000"/>
              </a:lnSpc>
              <a:spcBef>
                <a:spcPts val="0"/>
              </a:spcBef>
              <a:buNone/>
            </a:pPr>
            <a:r>
              <a:rPr lang="en-US" sz="1050" dirty="0"/>
              <a:t>The key to layered scaling are interoperable, nested side-chains which keep use case specific on-chain data off the main chain and only use the latter for </a:t>
            </a:r>
            <a:r>
              <a:rPr lang="en-US" sz="1050" b="1" dirty="0">
                <a:solidFill>
                  <a:srgbClr val="05FF64"/>
                </a:solidFill>
                <a:latin typeface="IBM Plex Mono" panose="020B0509050203000203" pitchFamily="49" charset="0"/>
              </a:rPr>
              <a:t>consensus disputes</a:t>
            </a:r>
            <a:r>
              <a:rPr lang="en-US" sz="1050" dirty="0"/>
              <a:t>.</a:t>
            </a:r>
          </a:p>
          <a:p>
            <a:pPr marL="0" indent="0" algn="just">
              <a:lnSpc>
                <a:spcPct val="150000"/>
              </a:lnSpc>
              <a:spcBef>
                <a:spcPts val="0"/>
              </a:spcBef>
              <a:buNone/>
            </a:pPr>
            <a:endParaRPr lang="en-US" sz="1050" dirty="0"/>
          </a:p>
          <a:p>
            <a:pPr marL="0" indent="0" algn="just">
              <a:lnSpc>
                <a:spcPct val="150000"/>
              </a:lnSpc>
              <a:spcBef>
                <a:spcPts val="0"/>
              </a:spcBef>
              <a:buNone/>
            </a:pPr>
            <a:r>
              <a:rPr lang="en-US" sz="1050" dirty="0"/>
              <a:t>Thanks to Zenon’s egalitarian launch and progressive decentralization incentives, using </a:t>
            </a:r>
            <a:r>
              <a:rPr lang="en-US" sz="1050" b="1" dirty="0">
                <a:solidFill>
                  <a:srgbClr val="05FF64"/>
                </a:solidFill>
                <a:latin typeface="IBM Plex Mono" panose="020B0509050203000203" pitchFamily="49" charset="0"/>
              </a:rPr>
              <a:t>Bitcoin’s PoW as ultimate layer of adjudication </a:t>
            </a:r>
            <a:r>
              <a:rPr lang="en-US" sz="1050" dirty="0"/>
              <a:t>for consensus disputes creates a highly scalable, trustless DLT structure that makes the </a:t>
            </a:r>
            <a:r>
              <a:rPr lang="en-US" sz="1050" b="1" dirty="0">
                <a:solidFill>
                  <a:srgbClr val="05FF64"/>
                </a:solidFill>
                <a:latin typeface="IBM Plex Mono" panose="020B0509050203000203" pitchFamily="49" charset="0"/>
              </a:rPr>
              <a:t>blockchain trilemma redundant</a:t>
            </a:r>
            <a:r>
              <a:rPr lang="en-US" sz="1050" dirty="0"/>
              <a:t>.</a:t>
            </a:r>
          </a:p>
        </p:txBody>
      </p:sp>
      <p:sp>
        <p:nvSpPr>
          <p:cNvPr id="7" name="Hexagon 6">
            <a:extLst>
              <a:ext uri="{FF2B5EF4-FFF2-40B4-BE49-F238E27FC236}">
                <a16:creationId xmlns:a16="http://schemas.microsoft.com/office/drawing/2014/main" id="{9D96FE31-79BE-4D2C-B3B6-6685E224427D}"/>
              </a:ext>
            </a:extLst>
          </p:cNvPr>
          <p:cNvSpPr/>
          <p:nvPr/>
        </p:nvSpPr>
        <p:spPr>
          <a:xfrm>
            <a:off x="3602235" y="2063270"/>
            <a:ext cx="5741849" cy="5739857"/>
          </a:xfrm>
          <a:prstGeom prst="hexagon">
            <a:avLst/>
          </a:prstGeom>
          <a:solidFill>
            <a:srgbClr val="FF9900"/>
          </a:solidFill>
          <a:ln>
            <a:solidFill>
              <a:schemeClr val="tx1"/>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4400" b="1" dirty="0">
                <a:solidFill>
                  <a:srgbClr val="262626"/>
                </a:solidFill>
                <a:latin typeface="IBM Plex Mono Medium" panose="020B0609050203000203" pitchFamily="49" charset="0"/>
              </a:rPr>
              <a:t>Bitcoin PoW</a:t>
            </a:r>
            <a:endParaRPr lang="de-DE" sz="1200" b="1" dirty="0">
              <a:solidFill>
                <a:srgbClr val="262626"/>
              </a:solidFill>
              <a:latin typeface="IBM Plex Mono Medium" panose="020B0609050203000203" pitchFamily="49" charset="0"/>
            </a:endParaRPr>
          </a:p>
        </p:txBody>
      </p:sp>
      <p:cxnSp>
        <p:nvCxnSpPr>
          <p:cNvPr id="179" name="Straight Connector 178">
            <a:extLst>
              <a:ext uri="{FF2B5EF4-FFF2-40B4-BE49-F238E27FC236}">
                <a16:creationId xmlns:a16="http://schemas.microsoft.com/office/drawing/2014/main" id="{E21550A7-F377-4C07-9D5B-D671E100E8D3}"/>
              </a:ext>
            </a:extLst>
          </p:cNvPr>
          <p:cNvCxnSpPr>
            <a:cxnSpLocks/>
          </p:cNvCxnSpPr>
          <p:nvPr/>
        </p:nvCxnSpPr>
        <p:spPr>
          <a:xfrm>
            <a:off x="4560070" y="3943670"/>
            <a:ext cx="0" cy="629409"/>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82CC552-EFC5-4CC1-902D-4B6AA48B930E}"/>
              </a:ext>
            </a:extLst>
          </p:cNvPr>
          <p:cNvCxnSpPr>
            <a:cxnSpLocks/>
          </p:cNvCxnSpPr>
          <p:nvPr/>
        </p:nvCxnSpPr>
        <p:spPr>
          <a:xfrm>
            <a:off x="8359645" y="4119529"/>
            <a:ext cx="0" cy="622333"/>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5A628F2-2429-473A-9BB7-6237CE593059}"/>
              </a:ext>
            </a:extLst>
          </p:cNvPr>
          <p:cNvCxnSpPr>
            <a:cxnSpLocks/>
          </p:cNvCxnSpPr>
          <p:nvPr/>
        </p:nvCxnSpPr>
        <p:spPr>
          <a:xfrm>
            <a:off x="7294644" y="1608053"/>
            <a:ext cx="0" cy="968088"/>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B881E38-39A3-4BEB-A146-6DF29B36A2E0}"/>
              </a:ext>
            </a:extLst>
          </p:cNvPr>
          <p:cNvCxnSpPr>
            <a:cxnSpLocks/>
          </p:cNvCxnSpPr>
          <p:nvPr/>
        </p:nvCxnSpPr>
        <p:spPr>
          <a:xfrm>
            <a:off x="5707598" y="1608053"/>
            <a:ext cx="0" cy="968088"/>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DA883E-DC5E-43AA-B911-629851898D66}"/>
              </a:ext>
            </a:extLst>
          </p:cNvPr>
          <p:cNvCxnSpPr>
            <a:cxnSpLocks/>
          </p:cNvCxnSpPr>
          <p:nvPr/>
        </p:nvCxnSpPr>
        <p:spPr>
          <a:xfrm>
            <a:off x="6467904" y="4335429"/>
            <a:ext cx="0" cy="795371"/>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Hexagon 5">
            <a:extLst>
              <a:ext uri="{FF2B5EF4-FFF2-40B4-BE49-F238E27FC236}">
                <a16:creationId xmlns:a16="http://schemas.microsoft.com/office/drawing/2014/main" id="{A46EA4D0-CEF3-4EAB-A0CD-040DDDC69C1F}"/>
              </a:ext>
            </a:extLst>
          </p:cNvPr>
          <p:cNvSpPr/>
          <p:nvPr/>
        </p:nvSpPr>
        <p:spPr>
          <a:xfrm>
            <a:off x="4119034" y="1082691"/>
            <a:ext cx="4745330" cy="4743684"/>
          </a:xfrm>
          <a:prstGeom prst="hexagon">
            <a:avLst/>
          </a:prstGeom>
          <a:solidFill>
            <a:srgbClr val="00FF5B"/>
          </a:solidFill>
          <a:ln>
            <a:solidFill>
              <a:srgbClr val="26262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de-DE" sz="3200" b="1" dirty="0">
                <a:solidFill>
                  <a:srgbClr val="262626"/>
                </a:solidFill>
                <a:latin typeface="IBM Plex Mono Medium" panose="020B0609050203000203" pitchFamily="49" charset="0"/>
              </a:rPr>
              <a:t>Zenon NoM</a:t>
            </a:r>
          </a:p>
          <a:p>
            <a:pPr algn="ctr"/>
            <a:r>
              <a:rPr lang="de-DE" sz="3200" b="1" dirty="0">
                <a:solidFill>
                  <a:srgbClr val="262626"/>
                </a:solidFill>
                <a:latin typeface="IBM Plex Mono Medium" panose="020B0609050203000203" pitchFamily="49" charset="0"/>
              </a:rPr>
              <a:t>PoW/PoS</a:t>
            </a:r>
          </a:p>
        </p:txBody>
      </p:sp>
      <p:cxnSp>
        <p:nvCxnSpPr>
          <p:cNvPr id="27" name="Straight Connector 26">
            <a:extLst>
              <a:ext uri="{FF2B5EF4-FFF2-40B4-BE49-F238E27FC236}">
                <a16:creationId xmlns:a16="http://schemas.microsoft.com/office/drawing/2014/main" id="{5657352E-16C1-4E1C-9232-7EB5B9EFCD4E}"/>
              </a:ext>
            </a:extLst>
          </p:cNvPr>
          <p:cNvCxnSpPr>
            <a:cxnSpLocks/>
          </p:cNvCxnSpPr>
          <p:nvPr/>
        </p:nvCxnSpPr>
        <p:spPr>
          <a:xfrm>
            <a:off x="7289440" y="2584758"/>
            <a:ext cx="0" cy="1062681"/>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68678-DF85-42EB-926E-4C6BBDE6D7FB}"/>
              </a:ext>
            </a:extLst>
          </p:cNvPr>
          <p:cNvCxnSpPr>
            <a:cxnSpLocks/>
          </p:cNvCxnSpPr>
          <p:nvPr/>
        </p:nvCxnSpPr>
        <p:spPr>
          <a:xfrm>
            <a:off x="5678141" y="2507309"/>
            <a:ext cx="0" cy="968088"/>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18C06C-96F7-44DD-91DD-3D1C77491CDA}"/>
              </a:ext>
            </a:extLst>
          </p:cNvPr>
          <p:cNvCxnSpPr>
            <a:cxnSpLocks/>
          </p:cNvCxnSpPr>
          <p:nvPr/>
        </p:nvCxnSpPr>
        <p:spPr>
          <a:xfrm>
            <a:off x="6491699" y="1885234"/>
            <a:ext cx="0" cy="1230864"/>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Hexagon 10">
            <a:extLst>
              <a:ext uri="{FF2B5EF4-FFF2-40B4-BE49-F238E27FC236}">
                <a16:creationId xmlns:a16="http://schemas.microsoft.com/office/drawing/2014/main" id="{5722A874-0E33-4BF3-A6AA-E40012A2CD66}"/>
              </a:ext>
            </a:extLst>
          </p:cNvPr>
          <p:cNvSpPr/>
          <p:nvPr/>
        </p:nvSpPr>
        <p:spPr>
          <a:xfrm>
            <a:off x="4908898" y="1712155"/>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12" name="Hexagon 11">
            <a:extLst>
              <a:ext uri="{FF2B5EF4-FFF2-40B4-BE49-F238E27FC236}">
                <a16:creationId xmlns:a16="http://schemas.microsoft.com/office/drawing/2014/main" id="{E62FF9D4-1E51-4641-9311-35793715B576}"/>
              </a:ext>
            </a:extLst>
          </p:cNvPr>
          <p:cNvSpPr/>
          <p:nvPr/>
        </p:nvSpPr>
        <p:spPr>
          <a:xfrm>
            <a:off x="5737782" y="1136369"/>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13" name="Hexagon 12">
            <a:extLst>
              <a:ext uri="{FF2B5EF4-FFF2-40B4-BE49-F238E27FC236}">
                <a16:creationId xmlns:a16="http://schemas.microsoft.com/office/drawing/2014/main" id="{F6CE703F-6B4A-4075-ADBB-005E8ADC4C49}"/>
              </a:ext>
            </a:extLst>
          </p:cNvPr>
          <p:cNvSpPr/>
          <p:nvPr/>
        </p:nvSpPr>
        <p:spPr>
          <a:xfrm>
            <a:off x="6528514" y="1798287"/>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50" name="TextBox 49">
            <a:extLst>
              <a:ext uri="{FF2B5EF4-FFF2-40B4-BE49-F238E27FC236}">
                <a16:creationId xmlns:a16="http://schemas.microsoft.com/office/drawing/2014/main" id="{D5EC58A5-3B26-45DF-BC72-7AFA83B603EE}"/>
              </a:ext>
            </a:extLst>
          </p:cNvPr>
          <p:cNvSpPr txBox="1"/>
          <p:nvPr/>
        </p:nvSpPr>
        <p:spPr>
          <a:xfrm>
            <a:off x="5034688" y="2250752"/>
            <a:ext cx="1206062" cy="400110"/>
          </a:xfrm>
          <a:prstGeom prst="rect">
            <a:avLst/>
          </a:prstGeom>
          <a:noFill/>
          <a:effectLst/>
          <a:scene3d>
            <a:camera prst="isometricOffAxis1Right"/>
            <a:lightRig rig="threePt" dir="t"/>
          </a:scene3d>
        </p:spPr>
        <p:txBody>
          <a:bodyPr wrap="square">
            <a:spAutoFit/>
          </a:bodyPr>
          <a:lstStyle>
            <a:defPPr>
              <a:defRPr lang="fr-FR"/>
            </a:defPPr>
            <a:lvl1pPr algn="ctr">
              <a:defRPr sz="1100">
                <a:solidFill>
                  <a:srgbClr val="00FF5B"/>
                </a:solidFill>
                <a:effectLst>
                  <a:outerShdw dist="203200" dir="8220000" sy="30000" kx="1300200" algn="ctr" rotWithShape="0">
                    <a:prstClr val="black">
                      <a:alpha val="14000"/>
                    </a:prstClr>
                  </a:outerShdw>
                </a:effectLst>
                <a:latin typeface="IBM Plex Mono Medium" panose="020B0609050203000203" pitchFamily="49" charset="0"/>
              </a:defRPr>
            </a:lvl1pPr>
          </a:lstStyle>
          <a:p>
            <a:r>
              <a:rPr lang="en-US" sz="1000" b="1" dirty="0">
                <a:effectLst/>
                <a:latin typeface="IBM Plex Mono" panose="020B0509050203000203" pitchFamily="49" charset="0"/>
              </a:rPr>
              <a:t>ZK Proof Digital ID</a:t>
            </a:r>
          </a:p>
        </p:txBody>
      </p:sp>
      <p:sp>
        <p:nvSpPr>
          <p:cNvPr id="41" name="TextBox 40">
            <a:extLst>
              <a:ext uri="{FF2B5EF4-FFF2-40B4-BE49-F238E27FC236}">
                <a16:creationId xmlns:a16="http://schemas.microsoft.com/office/drawing/2014/main" id="{BEFF55AA-80C9-4E32-8D43-6A1B2021AAAF}"/>
              </a:ext>
            </a:extLst>
          </p:cNvPr>
          <p:cNvSpPr txBox="1"/>
          <p:nvPr/>
        </p:nvSpPr>
        <p:spPr>
          <a:xfrm>
            <a:off x="5778265" y="1649589"/>
            <a:ext cx="1436592" cy="461665"/>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spAutoFit/>
          </a:bodyPr>
          <a:lstStyle/>
          <a:p>
            <a:pPr algn="ctr"/>
            <a:r>
              <a:rPr lang="en-US" sz="2400" b="1" dirty="0">
                <a:solidFill>
                  <a:srgbClr val="FFA405"/>
                </a:solidFill>
                <a:latin typeface="IBM Plex Mono" panose="020B0509050203000203" pitchFamily="49" charset="0"/>
              </a:rPr>
              <a:t>zBTC</a:t>
            </a:r>
            <a:endParaRPr lang="en-US" sz="1600" b="1" dirty="0">
              <a:solidFill>
                <a:srgbClr val="FFA405"/>
              </a:solidFill>
              <a:latin typeface="IBM Plex Mono" panose="020B0509050203000203" pitchFamily="49" charset="0"/>
            </a:endParaRPr>
          </a:p>
        </p:txBody>
      </p:sp>
      <p:sp>
        <p:nvSpPr>
          <p:cNvPr id="51" name="TextBox 50">
            <a:extLst>
              <a:ext uri="{FF2B5EF4-FFF2-40B4-BE49-F238E27FC236}">
                <a16:creationId xmlns:a16="http://schemas.microsoft.com/office/drawing/2014/main" id="{742D25F1-6BEC-40F7-B695-44EBFF7FC076}"/>
              </a:ext>
            </a:extLst>
          </p:cNvPr>
          <p:cNvSpPr txBox="1"/>
          <p:nvPr/>
        </p:nvSpPr>
        <p:spPr>
          <a:xfrm>
            <a:off x="6573564" y="2366041"/>
            <a:ext cx="1459335" cy="400110"/>
          </a:xfrm>
          <a:prstGeom prst="rect">
            <a:avLst/>
          </a:prstGeom>
          <a:noFill/>
          <a:effectLst/>
          <a:scene3d>
            <a:camera prst="isometricOffAxis1Right"/>
            <a:lightRig rig="threePt" dir="t"/>
          </a:scene3d>
        </p:spPr>
        <p:txBody>
          <a:bodyPr wrap="square">
            <a:spAutoFit/>
          </a:bodyPr>
          <a:lstStyle/>
          <a:p>
            <a:pPr algn="ctr"/>
            <a:r>
              <a:rPr lang="en-US" sz="1000" b="1" dirty="0">
                <a:solidFill>
                  <a:srgbClr val="00FF5B"/>
                </a:solidFill>
                <a:latin typeface="IBM Plex Mono" panose="020B0509050203000203" pitchFamily="49" charset="0"/>
              </a:rPr>
              <a:t>P2P Trading &amp;  Money Markets</a:t>
            </a:r>
          </a:p>
        </p:txBody>
      </p:sp>
      <p:pic>
        <p:nvPicPr>
          <p:cNvPr id="53" name="Picture 52">
            <a:extLst>
              <a:ext uri="{FF2B5EF4-FFF2-40B4-BE49-F238E27FC236}">
                <a16:creationId xmlns:a16="http://schemas.microsoft.com/office/drawing/2014/main" id="{7CD6667E-D77F-4AF3-A764-98602F090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60204" y="3261866"/>
            <a:ext cx="321471" cy="322237"/>
          </a:xfrm>
          <a:prstGeom prst="rect">
            <a:avLst/>
          </a:prstGeom>
          <a:effectLst>
            <a:outerShdw blurRad="76200" dist="76200" dir="8100000" sy="-23000" kx="800400" algn="br" rotWithShape="0">
              <a:prstClr val="black">
                <a:alpha val="50000"/>
              </a:prstClr>
            </a:outerShdw>
          </a:effectLst>
        </p:spPr>
      </p:pic>
      <p:pic>
        <p:nvPicPr>
          <p:cNvPr id="59" name="Picture 58">
            <a:extLst>
              <a:ext uri="{FF2B5EF4-FFF2-40B4-BE49-F238E27FC236}">
                <a16:creationId xmlns:a16="http://schemas.microsoft.com/office/drawing/2014/main" id="{07989A48-D904-4BDA-9A1A-D9164E759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460" y="2705604"/>
            <a:ext cx="320200" cy="393022"/>
          </a:xfrm>
          <a:prstGeom prst="rect">
            <a:avLst/>
          </a:prstGeom>
          <a:effectLst>
            <a:outerShdw blurRad="76200" dist="76200" dir="8100000" sy="-23000" kx="800400" algn="br" rotWithShape="0">
              <a:prstClr val="black">
                <a:alpha val="50000"/>
              </a:prstClr>
            </a:outerShdw>
          </a:effectLst>
        </p:spPr>
      </p:pic>
      <p:sp>
        <p:nvSpPr>
          <p:cNvPr id="60" name="Content Placeholder 4">
            <a:extLst>
              <a:ext uri="{FF2B5EF4-FFF2-40B4-BE49-F238E27FC236}">
                <a16:creationId xmlns:a16="http://schemas.microsoft.com/office/drawing/2014/main" id="{5F0CCFCF-B5D0-43A0-90A6-9B0BE9727E88}"/>
              </a:ext>
            </a:extLst>
          </p:cNvPr>
          <p:cNvSpPr txBox="1">
            <a:spLocks/>
          </p:cNvSpPr>
          <p:nvPr/>
        </p:nvSpPr>
        <p:spPr>
          <a:xfrm>
            <a:off x="9288968" y="1666918"/>
            <a:ext cx="2126638"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Font typeface="Wingdings" panose="05000000000000000000" pitchFamily="2" charset="2"/>
              <a:buNone/>
            </a:pPr>
            <a:r>
              <a:rPr lang="en-US" sz="1000" b="1" dirty="0">
                <a:latin typeface="IBM Plex Mono" panose="020B0509050203000203" pitchFamily="49" charset="0"/>
              </a:rPr>
              <a:t>Sentries</a:t>
            </a:r>
            <a:r>
              <a:rPr lang="en-US" sz="1000" dirty="0"/>
              <a:t> act as protocol-level oracles between NoM mainchain, sidechains, and off-chain data</a:t>
            </a:r>
          </a:p>
        </p:txBody>
      </p:sp>
      <p:cxnSp>
        <p:nvCxnSpPr>
          <p:cNvPr id="61" name="Straight Connector 60">
            <a:extLst>
              <a:ext uri="{FF2B5EF4-FFF2-40B4-BE49-F238E27FC236}">
                <a16:creationId xmlns:a16="http://schemas.microsoft.com/office/drawing/2014/main" id="{9C2613BC-53F6-4D8C-A5FD-48C4C5A2C739}"/>
              </a:ext>
            </a:extLst>
          </p:cNvPr>
          <p:cNvCxnSpPr>
            <a:cxnSpLocks/>
          </p:cNvCxnSpPr>
          <p:nvPr/>
        </p:nvCxnSpPr>
        <p:spPr>
          <a:xfrm flipH="1">
            <a:off x="8495336" y="2492376"/>
            <a:ext cx="796302" cy="302472"/>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823273AE-A2C3-471F-B96E-D8CCD2EB7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6779" y="3911173"/>
            <a:ext cx="282250" cy="470105"/>
          </a:xfrm>
          <a:prstGeom prst="rect">
            <a:avLst/>
          </a:prstGeom>
          <a:effectLst>
            <a:outerShdw blurRad="76200" dir="13500000" sy="23000" kx="1200000" algn="br" rotWithShape="0">
              <a:prstClr val="black">
                <a:alpha val="57000"/>
              </a:prstClr>
            </a:outerShdw>
          </a:effectLst>
        </p:spPr>
      </p:pic>
      <p:sp>
        <p:nvSpPr>
          <p:cNvPr id="77" name="Hexagon 76">
            <a:extLst>
              <a:ext uri="{FF2B5EF4-FFF2-40B4-BE49-F238E27FC236}">
                <a16:creationId xmlns:a16="http://schemas.microsoft.com/office/drawing/2014/main" id="{7CC366FA-F971-4EF3-A50C-B505DA9A4329}"/>
              </a:ext>
            </a:extLst>
          </p:cNvPr>
          <p:cNvSpPr/>
          <p:nvPr/>
        </p:nvSpPr>
        <p:spPr>
          <a:xfrm>
            <a:off x="4950001" y="483287"/>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78" name="TextBox 77">
            <a:extLst>
              <a:ext uri="{FF2B5EF4-FFF2-40B4-BE49-F238E27FC236}">
                <a16:creationId xmlns:a16="http://schemas.microsoft.com/office/drawing/2014/main" id="{FABB3396-062E-4847-AAB7-9E713B522D4C}"/>
              </a:ext>
            </a:extLst>
          </p:cNvPr>
          <p:cNvSpPr txBox="1"/>
          <p:nvPr/>
        </p:nvSpPr>
        <p:spPr>
          <a:xfrm>
            <a:off x="5028281" y="929656"/>
            <a:ext cx="1326668" cy="553998"/>
          </a:xfrm>
          <a:prstGeom prst="rect">
            <a:avLst/>
          </a:prstGeom>
          <a:noFill/>
          <a:effectLst/>
          <a:scene3d>
            <a:camera prst="isometricOffAxis1Right"/>
            <a:lightRig rig="threePt" dir="t"/>
          </a:scene3d>
        </p:spPr>
        <p:txBody>
          <a:bodyPr wrap="square">
            <a:spAutoFit/>
          </a:bodyPr>
          <a:lstStyle/>
          <a:p>
            <a:pPr algn="ctr"/>
            <a:r>
              <a:rPr lang="en-US" sz="1000" b="1" dirty="0">
                <a:solidFill>
                  <a:srgbClr val="00FF5B"/>
                </a:solidFill>
                <a:latin typeface="IBM Plex Mono" panose="020B0509050203000203" pitchFamily="49" charset="0"/>
              </a:rPr>
              <a:t>DACs </a:t>
            </a:r>
            <a:br>
              <a:rPr lang="en-US" sz="1000" b="1" dirty="0">
                <a:solidFill>
                  <a:srgbClr val="00FF5B"/>
                </a:solidFill>
                <a:latin typeface="IBM Plex Mono" panose="020B0509050203000203" pitchFamily="49" charset="0"/>
              </a:rPr>
            </a:br>
            <a:r>
              <a:rPr lang="en-US" sz="1000" b="1" dirty="0">
                <a:solidFill>
                  <a:srgbClr val="00FF5B"/>
                </a:solidFill>
                <a:latin typeface="IBM Plex Mono" panose="020B0509050203000203" pitchFamily="49" charset="0"/>
              </a:rPr>
              <a:t>(Funds, REITs, Trusts)</a:t>
            </a:r>
          </a:p>
        </p:txBody>
      </p:sp>
      <p:sp>
        <p:nvSpPr>
          <p:cNvPr id="80" name="Hexagon 79">
            <a:extLst>
              <a:ext uri="{FF2B5EF4-FFF2-40B4-BE49-F238E27FC236}">
                <a16:creationId xmlns:a16="http://schemas.microsoft.com/office/drawing/2014/main" id="{D5169A9D-00D2-4354-9CAF-5950A2F98C54}"/>
              </a:ext>
            </a:extLst>
          </p:cNvPr>
          <p:cNvSpPr/>
          <p:nvPr/>
        </p:nvSpPr>
        <p:spPr>
          <a:xfrm>
            <a:off x="6534036" y="563079"/>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cxnSp>
        <p:nvCxnSpPr>
          <p:cNvPr id="86" name="Straight Connector 85">
            <a:extLst>
              <a:ext uri="{FF2B5EF4-FFF2-40B4-BE49-F238E27FC236}">
                <a16:creationId xmlns:a16="http://schemas.microsoft.com/office/drawing/2014/main" id="{8C1132C7-1835-4701-83C9-E207011930C5}"/>
              </a:ext>
            </a:extLst>
          </p:cNvPr>
          <p:cNvCxnSpPr>
            <a:cxnSpLocks/>
          </p:cNvCxnSpPr>
          <p:nvPr/>
        </p:nvCxnSpPr>
        <p:spPr>
          <a:xfrm>
            <a:off x="8053702" y="2062635"/>
            <a:ext cx="0" cy="1230864"/>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Hexagon 82">
            <a:extLst>
              <a:ext uri="{FF2B5EF4-FFF2-40B4-BE49-F238E27FC236}">
                <a16:creationId xmlns:a16="http://schemas.microsoft.com/office/drawing/2014/main" id="{EB6CDD68-4A63-480F-9307-E28ED83B0215}"/>
              </a:ext>
            </a:extLst>
          </p:cNvPr>
          <p:cNvSpPr/>
          <p:nvPr/>
        </p:nvSpPr>
        <p:spPr>
          <a:xfrm>
            <a:off x="7284240" y="1223086"/>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85" name="TextBox 84">
            <a:extLst>
              <a:ext uri="{FF2B5EF4-FFF2-40B4-BE49-F238E27FC236}">
                <a16:creationId xmlns:a16="http://schemas.microsoft.com/office/drawing/2014/main" id="{639503D8-9650-4758-9467-DECC87BFF9B5}"/>
              </a:ext>
            </a:extLst>
          </p:cNvPr>
          <p:cNvSpPr txBox="1"/>
          <p:nvPr/>
        </p:nvSpPr>
        <p:spPr>
          <a:xfrm>
            <a:off x="7325421" y="1771940"/>
            <a:ext cx="1459335" cy="400110"/>
          </a:xfrm>
          <a:prstGeom prst="rect">
            <a:avLst/>
          </a:prstGeom>
          <a:noFill/>
          <a:effectLst/>
          <a:scene3d>
            <a:camera prst="isometricOffAxis1Right"/>
            <a:lightRig rig="threePt" dir="t"/>
          </a:scene3d>
        </p:spPr>
        <p:txBody>
          <a:bodyPr wrap="square">
            <a:spAutoFit/>
          </a:bodyPr>
          <a:lstStyle>
            <a:defPPr>
              <a:defRPr lang="fr-FR"/>
            </a:defPPr>
            <a:lvl1pPr algn="ctr">
              <a:defRPr sz="1100">
                <a:solidFill>
                  <a:srgbClr val="00FF5B"/>
                </a:solidFill>
                <a:effectLst>
                  <a:outerShdw dist="203200" dir="8220000" sy="30000" kx="1300200" algn="ctr" rotWithShape="0">
                    <a:prstClr val="black">
                      <a:alpha val="14000"/>
                    </a:prstClr>
                  </a:outerShdw>
                </a:effectLst>
                <a:latin typeface="IBM Plex Mono Medium" panose="020B0609050203000203" pitchFamily="49" charset="0"/>
              </a:defRPr>
            </a:lvl1pPr>
          </a:lstStyle>
          <a:p>
            <a:pPr algn="ctr"/>
            <a:r>
              <a:rPr lang="de-DE" sz="1000" b="1" dirty="0">
                <a:effectLst/>
                <a:latin typeface="IBM Plex Mono" panose="020B0509050203000203" pitchFamily="49" charset="0"/>
              </a:rPr>
              <a:t>P</a:t>
            </a:r>
            <a:r>
              <a:rPr lang="en-US" sz="1000" b="1" dirty="0">
                <a:effectLst/>
                <a:latin typeface="IBM Plex Mono" panose="020B0509050203000203" pitchFamily="49" charset="0"/>
              </a:rPr>
              <a:t>2P Lending </a:t>
            </a:r>
            <a:br>
              <a:rPr lang="en-US" sz="1000" b="1" dirty="0">
                <a:effectLst/>
                <a:latin typeface="IBM Plex Mono" panose="020B0509050203000203" pitchFamily="49" charset="0"/>
              </a:rPr>
            </a:br>
            <a:r>
              <a:rPr lang="en-US" sz="1000" b="1" dirty="0">
                <a:effectLst/>
                <a:latin typeface="IBM Plex Mono" panose="020B0509050203000203" pitchFamily="49" charset="0"/>
              </a:rPr>
              <a:t>&amp; Borrowing</a:t>
            </a:r>
          </a:p>
        </p:txBody>
      </p:sp>
      <p:cxnSp>
        <p:nvCxnSpPr>
          <p:cNvPr id="89" name="Straight Connector 88">
            <a:extLst>
              <a:ext uri="{FF2B5EF4-FFF2-40B4-BE49-F238E27FC236}">
                <a16:creationId xmlns:a16="http://schemas.microsoft.com/office/drawing/2014/main" id="{4BE502D6-0062-4166-BFCC-F909E821E5D8}"/>
              </a:ext>
            </a:extLst>
          </p:cNvPr>
          <p:cNvCxnSpPr>
            <a:cxnSpLocks/>
          </p:cNvCxnSpPr>
          <p:nvPr/>
        </p:nvCxnSpPr>
        <p:spPr>
          <a:xfrm>
            <a:off x="4918610" y="2130363"/>
            <a:ext cx="0" cy="968088"/>
          </a:xfrm>
          <a:prstGeom prst="line">
            <a:avLst/>
          </a:prstGeom>
          <a:ln w="349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4" name="Hexagon 73">
            <a:extLst>
              <a:ext uri="{FF2B5EF4-FFF2-40B4-BE49-F238E27FC236}">
                <a16:creationId xmlns:a16="http://schemas.microsoft.com/office/drawing/2014/main" id="{AA71CDA4-5328-4709-977C-7CE25146BFA6}"/>
              </a:ext>
            </a:extLst>
          </p:cNvPr>
          <p:cNvSpPr/>
          <p:nvPr/>
        </p:nvSpPr>
        <p:spPr>
          <a:xfrm>
            <a:off x="4153197" y="1052078"/>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75" name="TextBox 74">
            <a:extLst>
              <a:ext uri="{FF2B5EF4-FFF2-40B4-BE49-F238E27FC236}">
                <a16:creationId xmlns:a16="http://schemas.microsoft.com/office/drawing/2014/main" id="{DF109A44-6E1B-4F34-A9B7-A028EF1CBF64}"/>
              </a:ext>
            </a:extLst>
          </p:cNvPr>
          <p:cNvSpPr txBox="1"/>
          <p:nvPr/>
        </p:nvSpPr>
        <p:spPr>
          <a:xfrm>
            <a:off x="4244398" y="1564772"/>
            <a:ext cx="1326668" cy="400110"/>
          </a:xfrm>
          <a:prstGeom prst="rect">
            <a:avLst/>
          </a:prstGeom>
          <a:noFill/>
          <a:effectLst/>
          <a:scene3d>
            <a:camera prst="isometricOffAxis1Right"/>
            <a:lightRig rig="threePt" dir="t"/>
          </a:scene3d>
        </p:spPr>
        <p:txBody>
          <a:bodyPr wrap="square">
            <a:spAutoFit/>
          </a:bodyPr>
          <a:lstStyle/>
          <a:p>
            <a:pPr algn="ctr"/>
            <a:r>
              <a:rPr lang="de-DE" sz="1000" b="1" dirty="0">
                <a:solidFill>
                  <a:srgbClr val="00FF5B"/>
                </a:solidFill>
                <a:latin typeface="IBM Plex Mono" panose="020B0509050203000203" pitchFamily="49" charset="0"/>
              </a:rPr>
              <a:t>Tokenized TradFi Assets</a:t>
            </a:r>
            <a:endParaRPr lang="en-US" sz="1000" b="1" dirty="0">
              <a:solidFill>
                <a:srgbClr val="00FF5B"/>
              </a:solidFill>
              <a:latin typeface="IBM Plex Mono" panose="020B0509050203000203" pitchFamily="49" charset="0"/>
            </a:endParaRPr>
          </a:p>
        </p:txBody>
      </p:sp>
      <p:sp>
        <p:nvSpPr>
          <p:cNvPr id="130" name="TextBox 129">
            <a:extLst>
              <a:ext uri="{FF2B5EF4-FFF2-40B4-BE49-F238E27FC236}">
                <a16:creationId xmlns:a16="http://schemas.microsoft.com/office/drawing/2014/main" id="{D023C842-BDC4-4D73-96EA-BEBFDD40FC3B}"/>
              </a:ext>
            </a:extLst>
          </p:cNvPr>
          <p:cNvSpPr txBox="1"/>
          <p:nvPr/>
        </p:nvSpPr>
        <p:spPr>
          <a:xfrm>
            <a:off x="6740293" y="1112485"/>
            <a:ext cx="1096420" cy="246221"/>
          </a:xfrm>
          <a:prstGeom prst="rect">
            <a:avLst/>
          </a:prstGeom>
          <a:noFill/>
          <a:effectLst/>
          <a:scene3d>
            <a:camera prst="isometricOffAxis1Right"/>
            <a:lightRig rig="threePt" dir="t"/>
          </a:scene3d>
        </p:spPr>
        <p:txBody>
          <a:bodyPr wrap="square">
            <a:spAutoFit/>
          </a:bodyPr>
          <a:lstStyle/>
          <a:p>
            <a:pPr algn="ctr"/>
            <a:r>
              <a:rPr lang="en-US" sz="1000" b="1" dirty="0">
                <a:solidFill>
                  <a:srgbClr val="00FF5B"/>
                </a:solidFill>
                <a:latin typeface="IBM Plex Mono" panose="020B0509050203000203" pitchFamily="49" charset="0"/>
              </a:rPr>
              <a:t>Gaming Assets</a:t>
            </a:r>
          </a:p>
        </p:txBody>
      </p:sp>
      <p:sp>
        <p:nvSpPr>
          <p:cNvPr id="136" name="Content Placeholder 4">
            <a:extLst>
              <a:ext uri="{FF2B5EF4-FFF2-40B4-BE49-F238E27FC236}">
                <a16:creationId xmlns:a16="http://schemas.microsoft.com/office/drawing/2014/main" id="{F61B46C4-A28C-44DA-90D0-ACAC29CCE96A}"/>
              </a:ext>
            </a:extLst>
          </p:cNvPr>
          <p:cNvSpPr txBox="1">
            <a:spLocks/>
          </p:cNvSpPr>
          <p:nvPr/>
        </p:nvSpPr>
        <p:spPr>
          <a:xfrm>
            <a:off x="9283828" y="2730079"/>
            <a:ext cx="1928462"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Font typeface="Wingdings" panose="05000000000000000000" pitchFamily="2" charset="2"/>
              <a:buNone/>
            </a:pPr>
            <a:r>
              <a:rPr lang="en-US" sz="1000" b="1" dirty="0">
                <a:latin typeface="IBM Plex Mono" panose="020B0509050203000203" pitchFamily="49" charset="0"/>
              </a:rPr>
              <a:t>Sentinels</a:t>
            </a:r>
            <a:r>
              <a:rPr lang="en-US" sz="1000" dirty="0"/>
              <a:t> do PoW links on sidechain txs to validate consensus</a:t>
            </a:r>
          </a:p>
        </p:txBody>
      </p:sp>
      <p:sp>
        <p:nvSpPr>
          <p:cNvPr id="138" name="Content Placeholder 4">
            <a:extLst>
              <a:ext uri="{FF2B5EF4-FFF2-40B4-BE49-F238E27FC236}">
                <a16:creationId xmlns:a16="http://schemas.microsoft.com/office/drawing/2014/main" id="{DBF66E8D-DDB6-4554-9EB5-A0220CFAEBDD}"/>
              </a:ext>
            </a:extLst>
          </p:cNvPr>
          <p:cNvSpPr txBox="1">
            <a:spLocks/>
          </p:cNvSpPr>
          <p:nvPr/>
        </p:nvSpPr>
        <p:spPr>
          <a:xfrm>
            <a:off x="9282689" y="3973559"/>
            <a:ext cx="1929601"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Font typeface="Wingdings" panose="05000000000000000000" pitchFamily="2" charset="2"/>
              <a:buNone/>
            </a:pPr>
            <a:r>
              <a:rPr lang="en-US" sz="1000" b="1" dirty="0">
                <a:latin typeface="IBM Plex Mono" panose="020B0509050203000203" pitchFamily="49" charset="0"/>
              </a:rPr>
              <a:t>Pillars</a:t>
            </a:r>
            <a:r>
              <a:rPr lang="en-US" sz="1000" dirty="0"/>
              <a:t> validate mainchain consensus</a:t>
            </a:r>
          </a:p>
        </p:txBody>
      </p:sp>
      <p:cxnSp>
        <p:nvCxnSpPr>
          <p:cNvPr id="152" name="Straight Connector 151">
            <a:extLst>
              <a:ext uri="{FF2B5EF4-FFF2-40B4-BE49-F238E27FC236}">
                <a16:creationId xmlns:a16="http://schemas.microsoft.com/office/drawing/2014/main" id="{5A8F27C2-9D58-4FAC-B88F-2FD975E2877F}"/>
              </a:ext>
            </a:extLst>
          </p:cNvPr>
          <p:cNvCxnSpPr>
            <a:cxnSpLocks/>
          </p:cNvCxnSpPr>
          <p:nvPr/>
        </p:nvCxnSpPr>
        <p:spPr>
          <a:xfrm flipH="1" flipV="1">
            <a:off x="8516862" y="4030139"/>
            <a:ext cx="776457" cy="574667"/>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8AF2CE-03E7-4531-83F2-77E1CBC442D8}"/>
              </a:ext>
            </a:extLst>
          </p:cNvPr>
          <p:cNvCxnSpPr>
            <a:cxnSpLocks/>
          </p:cNvCxnSpPr>
          <p:nvPr/>
        </p:nvCxnSpPr>
        <p:spPr>
          <a:xfrm flipH="1">
            <a:off x="9282689" y="2493770"/>
            <a:ext cx="1995640"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896FFF1-507E-4635-967B-F373AED98E1E}"/>
              </a:ext>
            </a:extLst>
          </p:cNvPr>
          <p:cNvCxnSpPr>
            <a:cxnSpLocks/>
          </p:cNvCxnSpPr>
          <p:nvPr/>
        </p:nvCxnSpPr>
        <p:spPr>
          <a:xfrm flipH="1">
            <a:off x="9282689" y="3436739"/>
            <a:ext cx="1995640"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E86AF1C-DF3B-49AF-B312-9A3963C20131}"/>
              </a:ext>
            </a:extLst>
          </p:cNvPr>
          <p:cNvCxnSpPr>
            <a:cxnSpLocks/>
          </p:cNvCxnSpPr>
          <p:nvPr/>
        </p:nvCxnSpPr>
        <p:spPr>
          <a:xfrm flipH="1">
            <a:off x="7924630" y="3436892"/>
            <a:ext cx="1359164" cy="7693"/>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6983467-E2F6-46F1-9C35-BBF7FAD2EF8F}"/>
              </a:ext>
            </a:extLst>
          </p:cNvPr>
          <p:cNvCxnSpPr>
            <a:cxnSpLocks/>
          </p:cNvCxnSpPr>
          <p:nvPr/>
        </p:nvCxnSpPr>
        <p:spPr>
          <a:xfrm flipH="1">
            <a:off x="9293319" y="4604806"/>
            <a:ext cx="1985010"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pic>
        <p:nvPicPr>
          <p:cNvPr id="177" name="Picture 176">
            <a:extLst>
              <a:ext uri="{FF2B5EF4-FFF2-40B4-BE49-F238E27FC236}">
                <a16:creationId xmlns:a16="http://schemas.microsoft.com/office/drawing/2014/main" id="{68B72EEA-1214-40B7-AA74-79495962C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327" y="3560034"/>
            <a:ext cx="282250" cy="470105"/>
          </a:xfrm>
          <a:prstGeom prst="rect">
            <a:avLst/>
          </a:prstGeom>
          <a:effectLst>
            <a:outerShdw blurRad="76200" dir="13500000" sy="23000" kx="1200000" algn="br" rotWithShape="0">
              <a:prstClr val="black">
                <a:alpha val="57000"/>
              </a:prstClr>
            </a:outerShdw>
          </a:effectLst>
        </p:spPr>
      </p:pic>
      <p:pic>
        <p:nvPicPr>
          <p:cNvPr id="178" name="Picture 177">
            <a:extLst>
              <a:ext uri="{FF2B5EF4-FFF2-40B4-BE49-F238E27FC236}">
                <a16:creationId xmlns:a16="http://schemas.microsoft.com/office/drawing/2014/main" id="{2B8B3FE5-76B5-4E3F-BEA0-5E8144A69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945" y="3357296"/>
            <a:ext cx="282250" cy="470105"/>
          </a:xfrm>
          <a:prstGeom prst="rect">
            <a:avLst/>
          </a:prstGeom>
          <a:effectLst>
            <a:outerShdw blurRad="76200" dir="13500000" sy="23000" kx="1200000" algn="br" rotWithShape="0">
              <a:prstClr val="black">
                <a:alpha val="57000"/>
              </a:prstClr>
            </a:outerShdw>
          </a:effectLst>
        </p:spPr>
      </p:pic>
      <p:pic>
        <p:nvPicPr>
          <p:cNvPr id="180" name="Picture 179">
            <a:extLst>
              <a:ext uri="{FF2B5EF4-FFF2-40B4-BE49-F238E27FC236}">
                <a16:creationId xmlns:a16="http://schemas.microsoft.com/office/drawing/2014/main" id="{F713B8CE-D3B2-40A2-944D-470131505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812" y="2601577"/>
            <a:ext cx="321471" cy="322237"/>
          </a:xfrm>
          <a:prstGeom prst="rect">
            <a:avLst/>
          </a:prstGeom>
          <a:effectLst>
            <a:outerShdw blurRad="76200" dist="76200" dir="8100000" sy="-23000" kx="800400" algn="br" rotWithShape="0">
              <a:prstClr val="black">
                <a:alpha val="50000"/>
              </a:prstClr>
            </a:outerShdw>
          </a:effectLst>
        </p:spPr>
      </p:pic>
      <p:pic>
        <p:nvPicPr>
          <p:cNvPr id="181" name="Picture 180">
            <a:extLst>
              <a:ext uri="{FF2B5EF4-FFF2-40B4-BE49-F238E27FC236}">
                <a16:creationId xmlns:a16="http://schemas.microsoft.com/office/drawing/2014/main" id="{396D792D-2D2A-483E-AFBA-F568D390D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41535" y="2946622"/>
            <a:ext cx="320200" cy="393022"/>
          </a:xfrm>
          <a:prstGeom prst="rect">
            <a:avLst/>
          </a:prstGeom>
          <a:effectLst>
            <a:outerShdw blurRad="76200" dist="76200" dir="8100000" sy="-23000" kx="800400" algn="br" rotWithShape="0">
              <a:prstClr val="black">
                <a:alpha val="50000"/>
              </a:prstClr>
            </a:outerShdw>
          </a:effectLst>
        </p:spPr>
      </p:pic>
      <p:pic>
        <p:nvPicPr>
          <p:cNvPr id="57" name="Picture 56">
            <a:extLst>
              <a:ext uri="{FF2B5EF4-FFF2-40B4-BE49-F238E27FC236}">
                <a16:creationId xmlns:a16="http://schemas.microsoft.com/office/drawing/2014/main" id="{D74DDAA6-B926-4817-A5A7-7E0BDCD937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7077" y="206305"/>
            <a:ext cx="349207" cy="402216"/>
          </a:xfrm>
          <a:prstGeom prst="rect">
            <a:avLst/>
          </a:prstGeom>
        </p:spPr>
      </p:pic>
      <p:sp>
        <p:nvSpPr>
          <p:cNvPr id="52" name="Content Placeholder 4">
            <a:extLst>
              <a:ext uri="{FF2B5EF4-FFF2-40B4-BE49-F238E27FC236}">
                <a16:creationId xmlns:a16="http://schemas.microsoft.com/office/drawing/2014/main" id="{EBDDF1C9-99B5-4656-A5B9-2C9695F2B638}"/>
              </a:ext>
            </a:extLst>
          </p:cNvPr>
          <p:cNvSpPr txBox="1">
            <a:spLocks/>
          </p:cNvSpPr>
          <p:nvPr/>
        </p:nvSpPr>
        <p:spPr>
          <a:xfrm>
            <a:off x="8702233" y="5834978"/>
            <a:ext cx="924084" cy="449887"/>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solidFill>
                  <a:srgbClr val="FF9505"/>
                </a:solidFill>
                <a:latin typeface="IBM Plex Mono" panose="020B0509050203000203" pitchFamily="49" charset="0"/>
              </a:rPr>
              <a:t>L1</a:t>
            </a:r>
          </a:p>
        </p:txBody>
      </p:sp>
      <p:sp>
        <p:nvSpPr>
          <p:cNvPr id="54" name="Content Placeholder 4">
            <a:extLst>
              <a:ext uri="{FF2B5EF4-FFF2-40B4-BE49-F238E27FC236}">
                <a16:creationId xmlns:a16="http://schemas.microsoft.com/office/drawing/2014/main" id="{C0221DD4-34EB-4ED3-B2DB-0B51480ED38D}"/>
              </a:ext>
            </a:extLst>
          </p:cNvPr>
          <p:cNvSpPr txBox="1">
            <a:spLocks/>
          </p:cNvSpPr>
          <p:nvPr/>
        </p:nvSpPr>
        <p:spPr>
          <a:xfrm>
            <a:off x="8702233" y="3571631"/>
            <a:ext cx="924084" cy="449887"/>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latin typeface="IBM Plex Mono" panose="020B0509050203000203" pitchFamily="49" charset="0"/>
              </a:rPr>
              <a:t>L1/L2</a:t>
            </a:r>
          </a:p>
        </p:txBody>
      </p:sp>
      <p:sp>
        <p:nvSpPr>
          <p:cNvPr id="55" name="Content Placeholder 4">
            <a:extLst>
              <a:ext uri="{FF2B5EF4-FFF2-40B4-BE49-F238E27FC236}">
                <a16:creationId xmlns:a16="http://schemas.microsoft.com/office/drawing/2014/main" id="{7795589A-4563-44E9-AE4A-BD7BCD1DB49A}"/>
              </a:ext>
            </a:extLst>
          </p:cNvPr>
          <p:cNvSpPr txBox="1">
            <a:spLocks/>
          </p:cNvSpPr>
          <p:nvPr/>
        </p:nvSpPr>
        <p:spPr>
          <a:xfrm>
            <a:off x="8702233" y="993751"/>
            <a:ext cx="924084" cy="449887"/>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solidFill>
                  <a:srgbClr val="898989"/>
                </a:solidFill>
                <a:latin typeface="IBM Plex Mono" panose="020B0509050203000203" pitchFamily="49" charset="0"/>
              </a:rPr>
              <a:t>L3</a:t>
            </a:r>
          </a:p>
        </p:txBody>
      </p:sp>
      <p:sp>
        <p:nvSpPr>
          <p:cNvPr id="66" name="Content Placeholder 4">
            <a:extLst>
              <a:ext uri="{FF2B5EF4-FFF2-40B4-BE49-F238E27FC236}">
                <a16:creationId xmlns:a16="http://schemas.microsoft.com/office/drawing/2014/main" id="{7444AEB2-09F8-439E-B471-6CB93564110A}"/>
              </a:ext>
            </a:extLst>
          </p:cNvPr>
          <p:cNvSpPr txBox="1">
            <a:spLocks/>
          </p:cNvSpPr>
          <p:nvPr/>
        </p:nvSpPr>
        <p:spPr>
          <a:xfrm>
            <a:off x="9283828" y="775094"/>
            <a:ext cx="2069972"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Font typeface="Wingdings" panose="05000000000000000000" pitchFamily="2" charset="2"/>
              <a:buNone/>
            </a:pPr>
            <a:r>
              <a:rPr lang="en-US" sz="1000" b="1" dirty="0">
                <a:latin typeface="IBM Plex Mono" panose="020B0509050203000203" pitchFamily="49" charset="0"/>
              </a:rPr>
              <a:t>Nested Sidechains</a:t>
            </a:r>
            <a:r>
              <a:rPr lang="en-US" sz="1000" dirty="0"/>
              <a:t> for feeless, trustless zApps powered by </a:t>
            </a:r>
            <a:r>
              <a:rPr lang="en-US" sz="1000" b="1" dirty="0">
                <a:solidFill>
                  <a:srgbClr val="F80BB6"/>
                </a:solidFill>
                <a:latin typeface="IBM Plex Mono" panose="020B0509050203000203" pitchFamily="49" charset="0"/>
              </a:rPr>
              <a:t>Plasma</a:t>
            </a:r>
            <a:r>
              <a:rPr lang="en-US" sz="1000" dirty="0"/>
              <a:t> &amp; NoM</a:t>
            </a:r>
          </a:p>
        </p:txBody>
      </p:sp>
      <p:cxnSp>
        <p:nvCxnSpPr>
          <p:cNvPr id="67" name="Straight Connector 66">
            <a:extLst>
              <a:ext uri="{FF2B5EF4-FFF2-40B4-BE49-F238E27FC236}">
                <a16:creationId xmlns:a16="http://schemas.microsoft.com/office/drawing/2014/main" id="{4155828F-6CB0-49B9-8868-4E0F0CE99AA6}"/>
              </a:ext>
            </a:extLst>
          </p:cNvPr>
          <p:cNvCxnSpPr>
            <a:cxnSpLocks/>
          </p:cNvCxnSpPr>
          <p:nvPr/>
        </p:nvCxnSpPr>
        <p:spPr>
          <a:xfrm flipH="1">
            <a:off x="9282689" y="1464084"/>
            <a:ext cx="1995640"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22EA61A-19BB-4BCD-94FF-FD01FB481225}"/>
              </a:ext>
            </a:extLst>
          </p:cNvPr>
          <p:cNvCxnSpPr>
            <a:cxnSpLocks/>
          </p:cNvCxnSpPr>
          <p:nvPr/>
        </p:nvCxnSpPr>
        <p:spPr>
          <a:xfrm flipH="1">
            <a:off x="8001000" y="1464237"/>
            <a:ext cx="1282794"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53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4ADB7-F194-43D2-B270-ACABA07247EC}"/>
              </a:ext>
            </a:extLst>
          </p:cNvPr>
          <p:cNvSpPr>
            <a:spLocks noGrp="1"/>
          </p:cNvSpPr>
          <p:nvPr>
            <p:ph type="sldNum" sz="quarter" idx="12"/>
          </p:nvPr>
        </p:nvSpPr>
        <p:spPr/>
        <p:txBody>
          <a:bodyPr/>
          <a:lstStyle/>
          <a:p>
            <a:fld id="{5D1CA2A3-E136-4111-AE75-74FFD3CDDD2E}" type="slidenum">
              <a:rPr lang="fr-FR" smtClean="0"/>
              <a:t>29</a:t>
            </a:fld>
            <a:endParaRPr lang="fr-FR" dirty="0"/>
          </a:p>
        </p:txBody>
      </p:sp>
      <p:sp>
        <p:nvSpPr>
          <p:cNvPr id="3" name="Text Placeholder 2">
            <a:extLst>
              <a:ext uri="{FF2B5EF4-FFF2-40B4-BE49-F238E27FC236}">
                <a16:creationId xmlns:a16="http://schemas.microsoft.com/office/drawing/2014/main" id="{EB0F068D-2578-460B-9CED-6A8AAA46DBA8}"/>
              </a:ext>
            </a:extLst>
          </p:cNvPr>
          <p:cNvSpPr>
            <a:spLocks noGrp="1"/>
          </p:cNvSpPr>
          <p:nvPr>
            <p:ph type="body" idx="13"/>
          </p:nvPr>
        </p:nvSpPr>
        <p:spPr/>
        <p:txBody>
          <a:bodyPr/>
          <a:lstStyle/>
          <a:p>
            <a:r>
              <a:rPr lang="en-US" dirty="0"/>
              <a:t>&gt;zBTC - trustless, feeless, instant, privacy-enhancing</a:t>
            </a:r>
          </a:p>
        </p:txBody>
      </p:sp>
      <p:sp>
        <p:nvSpPr>
          <p:cNvPr id="65" name="Content Placeholder 4">
            <a:extLst>
              <a:ext uri="{FF2B5EF4-FFF2-40B4-BE49-F238E27FC236}">
                <a16:creationId xmlns:a16="http://schemas.microsoft.com/office/drawing/2014/main" id="{8261DA82-13D5-41A8-886C-A6EBF8EDD0F2}"/>
              </a:ext>
            </a:extLst>
          </p:cNvPr>
          <p:cNvSpPr>
            <a:spLocks noGrp="1"/>
          </p:cNvSpPr>
          <p:nvPr>
            <p:ph sz="half" idx="1"/>
          </p:nvPr>
        </p:nvSpPr>
        <p:spPr>
          <a:xfrm>
            <a:off x="825714" y="3752157"/>
            <a:ext cx="2325728" cy="2353513"/>
          </a:xfrm>
        </p:spPr>
        <p:txBody>
          <a:bodyPr lIns="0" tIns="0" rIns="0" bIns="0" anchor="b"/>
          <a:lstStyle/>
          <a:p>
            <a:pPr marL="0" indent="0" algn="just">
              <a:lnSpc>
                <a:spcPct val="150000"/>
              </a:lnSpc>
              <a:spcBef>
                <a:spcPts val="0"/>
              </a:spcBef>
              <a:spcAft>
                <a:spcPts val="1200"/>
              </a:spcAft>
              <a:buNone/>
            </a:pPr>
            <a:r>
              <a:rPr lang="en-US" sz="1050" dirty="0">
                <a:solidFill>
                  <a:srgbClr val="00FF5B"/>
                </a:solidFill>
              </a:rPr>
              <a:t>Whenever the signatory set of the </a:t>
            </a:r>
            <a:r>
              <a:rPr lang="en-US" sz="1050" b="1" dirty="0">
                <a:solidFill>
                  <a:srgbClr val="05FF64"/>
                </a:solidFill>
                <a:latin typeface="IBM Plex Mono" panose="020B0509050203000203" pitchFamily="49" charset="0"/>
              </a:rPr>
              <a:t>BTC/ZNN Pillar TSS vault</a:t>
            </a:r>
            <a:r>
              <a:rPr lang="en-US" sz="1050" dirty="0">
                <a:solidFill>
                  <a:srgbClr val="05FF64"/>
                </a:solidFill>
              </a:rPr>
              <a:t> changes, the collateral must be moved to a new address. This creates tx fees for moving the BTC. To maintain </a:t>
            </a:r>
            <a:r>
              <a:rPr lang="en-US" sz="1050" b="1" dirty="0">
                <a:solidFill>
                  <a:srgbClr val="05FF64"/>
                </a:solidFill>
                <a:latin typeface="IBM Plex Mono" panose="020B0509050203000203" pitchFamily="49" charset="0"/>
              </a:rPr>
              <a:t>(over-)collateralization </a:t>
            </a:r>
            <a:r>
              <a:rPr lang="en-US" sz="1050" dirty="0">
                <a:solidFill>
                  <a:srgbClr val="05FF64"/>
                </a:solidFill>
              </a:rPr>
              <a:t>of zBTC by BTC, ZNN from Liquidity emissions can be used to </a:t>
            </a:r>
            <a:r>
              <a:rPr lang="en-US" sz="1050" b="1" dirty="0">
                <a:solidFill>
                  <a:srgbClr val="05FF64"/>
                </a:solidFill>
                <a:latin typeface="IBM Plex Mono" panose="020B0509050203000203" pitchFamily="49" charset="0"/>
              </a:rPr>
              <a:t>buy zBTC and burn it.</a:t>
            </a:r>
          </a:p>
        </p:txBody>
      </p:sp>
      <p:sp>
        <p:nvSpPr>
          <p:cNvPr id="238" name="Content Placeholder 4">
            <a:extLst>
              <a:ext uri="{FF2B5EF4-FFF2-40B4-BE49-F238E27FC236}">
                <a16:creationId xmlns:a16="http://schemas.microsoft.com/office/drawing/2014/main" id="{E2AC265C-6750-4A3B-A07A-3764A5FC356C}"/>
              </a:ext>
            </a:extLst>
          </p:cNvPr>
          <p:cNvSpPr txBox="1">
            <a:spLocks/>
          </p:cNvSpPr>
          <p:nvPr/>
        </p:nvSpPr>
        <p:spPr>
          <a:xfrm>
            <a:off x="825714" y="815110"/>
            <a:ext cx="3755270" cy="2450958"/>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200"/>
              </a:spcAft>
              <a:buNone/>
            </a:pPr>
            <a:r>
              <a:rPr lang="en-US" sz="1050" b="1" dirty="0">
                <a:solidFill>
                  <a:srgbClr val="05FF64"/>
                </a:solidFill>
                <a:latin typeface="IBM Plex Mono" panose="020B0509050203000203" pitchFamily="49" charset="0"/>
              </a:rPr>
              <a:t>BTC Taproot</a:t>
            </a:r>
            <a:r>
              <a:rPr lang="en-US" sz="1050" b="1" dirty="0">
                <a:solidFill>
                  <a:srgbClr val="262626"/>
                </a:solidFill>
                <a:latin typeface="IBM Plex Mono" panose="020B0509050203000203" pitchFamily="49" charset="0"/>
              </a:rPr>
              <a:t> </a:t>
            </a:r>
            <a:r>
              <a:rPr lang="en-US" sz="1050" dirty="0"/>
              <a:t>enabled massive multisig, meaning that BTC can be custodied by all Zenon Pillars in a Threshold Signature Scheme (TSS). This allows the creation of overcollateralized </a:t>
            </a:r>
            <a:r>
              <a:rPr lang="en-US" sz="1050" b="1" dirty="0">
                <a:solidFill>
                  <a:srgbClr val="05FF64"/>
                </a:solidFill>
                <a:latin typeface="IBM Plex Mono" panose="020B0509050203000203" pitchFamily="49" charset="0"/>
              </a:rPr>
              <a:t>zBTC</a:t>
            </a:r>
            <a:r>
              <a:rPr lang="en-US" sz="1050" dirty="0"/>
              <a:t> that is as decentralized as NoM itself while bearing all properties of a Zenon Token Standard (ZTS) token:</a:t>
            </a:r>
          </a:p>
        </p:txBody>
      </p:sp>
      <p:grpSp>
        <p:nvGrpSpPr>
          <p:cNvPr id="13" name="Group 12">
            <a:extLst>
              <a:ext uri="{FF2B5EF4-FFF2-40B4-BE49-F238E27FC236}">
                <a16:creationId xmlns:a16="http://schemas.microsoft.com/office/drawing/2014/main" id="{34A554AB-276B-4B15-BC8F-FB143FC3DEEC}"/>
              </a:ext>
            </a:extLst>
          </p:cNvPr>
          <p:cNvGrpSpPr/>
          <p:nvPr/>
        </p:nvGrpSpPr>
        <p:grpSpPr>
          <a:xfrm>
            <a:off x="3254247" y="916202"/>
            <a:ext cx="5741849" cy="6886925"/>
            <a:chOff x="3602235" y="916202"/>
            <a:chExt cx="5741849" cy="6886925"/>
          </a:xfrm>
        </p:grpSpPr>
        <p:sp>
          <p:nvSpPr>
            <p:cNvPr id="331" name="Hexagon 330">
              <a:extLst>
                <a:ext uri="{FF2B5EF4-FFF2-40B4-BE49-F238E27FC236}">
                  <a16:creationId xmlns:a16="http://schemas.microsoft.com/office/drawing/2014/main" id="{B116AB08-7A3E-4672-84A7-C6255F0B6F0F}"/>
                </a:ext>
              </a:extLst>
            </p:cNvPr>
            <p:cNvSpPr/>
            <p:nvPr/>
          </p:nvSpPr>
          <p:spPr>
            <a:xfrm>
              <a:off x="6438062" y="916202"/>
              <a:ext cx="2340088" cy="2339275"/>
            </a:xfrm>
            <a:prstGeom prst="hexagon">
              <a:avLst/>
            </a:prstGeom>
            <a:solidFill>
              <a:srgbClr val="262626"/>
            </a:solidFill>
            <a:ln>
              <a:solidFill>
                <a:srgbClr val="00FF5B"/>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r>
                <a:rPr lang="de-DE" sz="2000" b="1" dirty="0">
                  <a:solidFill>
                    <a:srgbClr val="FF9505"/>
                  </a:solidFill>
                  <a:latin typeface="IBM Plex Mono Medium" panose="020B0609050203000203" pitchFamily="49" charset="0"/>
                </a:rPr>
                <a:t>BTC</a:t>
              </a:r>
              <a:r>
                <a:rPr lang="de-DE" sz="2000" b="1" dirty="0">
                  <a:solidFill>
                    <a:srgbClr val="00FF5B"/>
                  </a:solidFill>
                  <a:latin typeface="IBM Plex Mono Medium" panose="020B0609050203000203" pitchFamily="49" charset="0"/>
                </a:rPr>
                <a:t>&lt;&gt;z</a:t>
              </a:r>
              <a:r>
                <a:rPr lang="de-DE" sz="2000" b="1" dirty="0">
                  <a:solidFill>
                    <a:srgbClr val="FF9505"/>
                  </a:solidFill>
                  <a:latin typeface="IBM Plex Mono Medium" panose="020B0609050203000203" pitchFamily="49" charset="0"/>
                </a:rPr>
                <a:t>BTC</a:t>
              </a:r>
              <a:r>
                <a:rPr lang="de-DE" sz="2000" b="1" dirty="0">
                  <a:solidFill>
                    <a:srgbClr val="00FF5B"/>
                  </a:solidFill>
                  <a:latin typeface="IBM Plex Mono Medium" panose="020B0609050203000203" pitchFamily="49" charset="0"/>
                </a:rPr>
                <a:t> Bridge</a:t>
              </a:r>
            </a:p>
          </p:txBody>
        </p:sp>
        <p:sp>
          <p:nvSpPr>
            <p:cNvPr id="227" name="Hexagon 226">
              <a:extLst>
                <a:ext uri="{FF2B5EF4-FFF2-40B4-BE49-F238E27FC236}">
                  <a16:creationId xmlns:a16="http://schemas.microsoft.com/office/drawing/2014/main" id="{4E28B14C-A65F-4EA8-94BE-330C104290EC}"/>
                </a:ext>
              </a:extLst>
            </p:cNvPr>
            <p:cNvSpPr/>
            <p:nvPr/>
          </p:nvSpPr>
          <p:spPr>
            <a:xfrm>
              <a:off x="3602235" y="2063270"/>
              <a:ext cx="5741849" cy="5739857"/>
            </a:xfrm>
            <a:prstGeom prst="hexagon">
              <a:avLst/>
            </a:prstGeom>
            <a:gradFill flip="none" rotWithShape="1">
              <a:gsLst>
                <a:gs pos="0">
                  <a:srgbClr val="FF9900"/>
                </a:gs>
                <a:gs pos="50000">
                  <a:srgbClr val="FF9900"/>
                </a:gs>
                <a:gs pos="50000">
                  <a:srgbClr val="00FF5B"/>
                </a:gs>
                <a:gs pos="100000">
                  <a:srgbClr val="00FF5B"/>
                </a:gs>
              </a:gsLst>
              <a:lin ang="0" scaled="0"/>
              <a:tileRect/>
            </a:gradFill>
            <a:ln>
              <a:solidFill>
                <a:schemeClr val="tx1"/>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4400" b="1" dirty="0">
                  <a:solidFill>
                    <a:srgbClr val="262626"/>
                  </a:solidFill>
                  <a:latin typeface="IBM Plex Mono Medium" panose="020B0609050203000203" pitchFamily="49" charset="0"/>
                </a:rPr>
                <a:t>BTC ZNN</a:t>
              </a:r>
            </a:p>
            <a:p>
              <a:pPr algn="ctr"/>
              <a:r>
                <a:rPr lang="de-DE" sz="2400" b="1" dirty="0">
                  <a:solidFill>
                    <a:srgbClr val="262626"/>
                  </a:solidFill>
                  <a:latin typeface="IBM Plex Mono Medium" panose="020B0609050203000203" pitchFamily="49" charset="0"/>
                </a:rPr>
                <a:t>Collateral Pool</a:t>
              </a:r>
              <a:endParaRPr lang="de-DE" sz="1050" b="1" dirty="0">
                <a:solidFill>
                  <a:srgbClr val="262626"/>
                </a:solidFill>
                <a:latin typeface="IBM Plex Mono Medium" panose="020B0609050203000203" pitchFamily="49" charset="0"/>
              </a:endParaRPr>
            </a:p>
          </p:txBody>
        </p:sp>
        <p:pic>
          <p:nvPicPr>
            <p:cNvPr id="220" name="Picture 219">
              <a:extLst>
                <a:ext uri="{FF2B5EF4-FFF2-40B4-BE49-F238E27FC236}">
                  <a16:creationId xmlns:a16="http://schemas.microsoft.com/office/drawing/2014/main" id="{E734BCDF-A0EA-4AC7-97B7-83361C998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319" y="4121294"/>
              <a:ext cx="256591" cy="427368"/>
            </a:xfrm>
            <a:prstGeom prst="rect">
              <a:avLst/>
            </a:prstGeom>
            <a:effectLst>
              <a:outerShdw blurRad="76200" dir="13500000" sy="23000" kx="1200000" algn="br" rotWithShape="0">
                <a:prstClr val="black">
                  <a:alpha val="57000"/>
                </a:prstClr>
              </a:outerShdw>
            </a:effectLst>
          </p:spPr>
        </p:pic>
        <p:pic>
          <p:nvPicPr>
            <p:cNvPr id="221" name="Picture 220">
              <a:extLst>
                <a:ext uri="{FF2B5EF4-FFF2-40B4-BE49-F238E27FC236}">
                  <a16:creationId xmlns:a16="http://schemas.microsoft.com/office/drawing/2014/main" id="{4124B666-C776-47F4-A321-74C08E599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899" y="4002837"/>
              <a:ext cx="256591" cy="427368"/>
            </a:xfrm>
            <a:prstGeom prst="rect">
              <a:avLst/>
            </a:prstGeom>
            <a:effectLst>
              <a:outerShdw blurRad="76200" dir="13500000" sy="23000" kx="1200000" algn="br" rotWithShape="0">
                <a:prstClr val="black">
                  <a:alpha val="57000"/>
                </a:prstClr>
              </a:outerShdw>
            </a:effectLst>
          </p:spPr>
        </p:pic>
        <p:pic>
          <p:nvPicPr>
            <p:cNvPr id="222" name="Picture 221">
              <a:extLst>
                <a:ext uri="{FF2B5EF4-FFF2-40B4-BE49-F238E27FC236}">
                  <a16:creationId xmlns:a16="http://schemas.microsoft.com/office/drawing/2014/main" id="{24454AAC-9BAC-4A55-BA7F-019C55689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25" y="3557899"/>
              <a:ext cx="233265" cy="388516"/>
            </a:xfrm>
            <a:prstGeom prst="rect">
              <a:avLst/>
            </a:prstGeom>
            <a:effectLst>
              <a:outerShdw blurRad="76200" dir="13500000" sy="23000" kx="1200000" algn="br" rotWithShape="0">
                <a:prstClr val="black">
                  <a:alpha val="57000"/>
                </a:prstClr>
              </a:outerShdw>
            </a:effectLst>
          </p:spPr>
        </p:pic>
        <p:sp>
          <p:nvSpPr>
            <p:cNvPr id="223" name="Hexagon 222">
              <a:extLst>
                <a:ext uri="{FF2B5EF4-FFF2-40B4-BE49-F238E27FC236}">
                  <a16:creationId xmlns:a16="http://schemas.microsoft.com/office/drawing/2014/main" id="{0AC3B2F1-0BAA-4F75-B6F8-4D08F01614FE}"/>
                </a:ext>
              </a:extLst>
            </p:cNvPr>
            <p:cNvSpPr/>
            <p:nvPr/>
          </p:nvSpPr>
          <p:spPr>
            <a:xfrm>
              <a:off x="4500338" y="2819546"/>
              <a:ext cx="3921763" cy="3920401"/>
            </a:xfrm>
            <a:prstGeom prst="hexagon">
              <a:avLst/>
            </a:prstGeom>
            <a:noFill/>
            <a:ln>
              <a:solidFill>
                <a:srgbClr val="26262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de-DE" sz="3200" b="1" dirty="0">
                <a:solidFill>
                  <a:srgbClr val="262626"/>
                </a:solidFill>
                <a:latin typeface="IBM Plex Mono Medium" panose="020B0609050203000203" pitchFamily="49" charset="0"/>
              </a:endParaRPr>
            </a:p>
          </p:txBody>
        </p:sp>
        <p:pic>
          <p:nvPicPr>
            <p:cNvPr id="225" name="Picture 224">
              <a:extLst>
                <a:ext uri="{FF2B5EF4-FFF2-40B4-BE49-F238E27FC236}">
                  <a16:creationId xmlns:a16="http://schemas.microsoft.com/office/drawing/2014/main" id="{FB97966B-7277-4310-AB5A-24A28211A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660" y="5063047"/>
              <a:ext cx="282250" cy="470105"/>
            </a:xfrm>
            <a:prstGeom prst="rect">
              <a:avLst/>
            </a:prstGeom>
            <a:effectLst>
              <a:outerShdw blurRad="76200" dir="13500000" sy="23000" kx="1200000" algn="br" rotWithShape="0">
                <a:prstClr val="black">
                  <a:alpha val="57000"/>
                </a:prstClr>
              </a:outerShdw>
            </a:effectLst>
          </p:spPr>
        </p:pic>
        <p:pic>
          <p:nvPicPr>
            <p:cNvPr id="226" name="Picture 225">
              <a:extLst>
                <a:ext uri="{FF2B5EF4-FFF2-40B4-BE49-F238E27FC236}">
                  <a16:creationId xmlns:a16="http://schemas.microsoft.com/office/drawing/2014/main" id="{F25AD5D8-C491-4A4D-814C-74C505D40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724" y="5450293"/>
              <a:ext cx="282250" cy="470105"/>
            </a:xfrm>
            <a:prstGeom prst="rect">
              <a:avLst/>
            </a:prstGeom>
            <a:effectLst>
              <a:outerShdw blurRad="76200" dir="13500000" sy="23000" kx="1200000" algn="br" rotWithShape="0">
                <a:prstClr val="black">
                  <a:alpha val="57000"/>
                </a:prstClr>
              </a:outerShdw>
            </a:effectLst>
          </p:spPr>
        </p:pic>
        <p:cxnSp>
          <p:nvCxnSpPr>
            <p:cNvPr id="235" name="Straight Arrow Connector 234">
              <a:extLst>
                <a:ext uri="{FF2B5EF4-FFF2-40B4-BE49-F238E27FC236}">
                  <a16:creationId xmlns:a16="http://schemas.microsoft.com/office/drawing/2014/main" id="{1288A8A5-FB31-455E-A496-D02F26AAAF5D}"/>
                </a:ext>
              </a:extLst>
            </p:cNvPr>
            <p:cNvCxnSpPr>
              <a:cxnSpLocks/>
            </p:cNvCxnSpPr>
            <p:nvPr/>
          </p:nvCxnSpPr>
          <p:spPr>
            <a:xfrm flipV="1">
              <a:off x="4051300" y="5223934"/>
              <a:ext cx="613833" cy="389562"/>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697DB82D-28B3-488D-A5FB-613D4D0FE3DC}"/>
                </a:ext>
              </a:extLst>
            </p:cNvPr>
            <p:cNvGrpSpPr/>
            <p:nvPr/>
          </p:nvGrpSpPr>
          <p:grpSpPr>
            <a:xfrm>
              <a:off x="6613631" y="1349671"/>
              <a:ext cx="1757989" cy="765888"/>
              <a:chOff x="6566539" y="1384484"/>
              <a:chExt cx="1598172" cy="696262"/>
            </a:xfrm>
          </p:grpSpPr>
          <p:sp>
            <p:nvSpPr>
              <p:cNvPr id="337" name="Isosceles Triangle 336">
                <a:extLst>
                  <a:ext uri="{FF2B5EF4-FFF2-40B4-BE49-F238E27FC236}">
                    <a16:creationId xmlns:a16="http://schemas.microsoft.com/office/drawing/2014/main" id="{038CA080-3080-462C-B016-8A855C8DAF03}"/>
                  </a:ext>
                </a:extLst>
              </p:cNvPr>
              <p:cNvSpPr/>
              <p:nvPr/>
            </p:nvSpPr>
            <p:spPr>
              <a:xfrm rot="16200000">
                <a:off x="7218337" y="1505432"/>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Isosceles Triangle 337">
                <a:extLst>
                  <a:ext uri="{FF2B5EF4-FFF2-40B4-BE49-F238E27FC236}">
                    <a16:creationId xmlns:a16="http://schemas.microsoft.com/office/drawing/2014/main" id="{39C2B2D0-1D86-4438-B6A8-B152453DB1D5}"/>
                  </a:ext>
                </a:extLst>
              </p:cNvPr>
              <p:cNvSpPr/>
              <p:nvPr/>
            </p:nvSpPr>
            <p:spPr>
              <a:xfrm rot="16200000">
                <a:off x="7156815" y="1596771"/>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Isosceles Triangle 338">
                <a:extLst>
                  <a:ext uri="{FF2B5EF4-FFF2-40B4-BE49-F238E27FC236}">
                    <a16:creationId xmlns:a16="http://schemas.microsoft.com/office/drawing/2014/main" id="{DEC231E4-F786-4698-9F1A-A1840729C4BC}"/>
                  </a:ext>
                </a:extLst>
              </p:cNvPr>
              <p:cNvSpPr/>
              <p:nvPr/>
            </p:nvSpPr>
            <p:spPr>
              <a:xfrm rot="16200000">
                <a:off x="7153656" y="1551156"/>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Isosceles Triangle 339">
                <a:extLst>
                  <a:ext uri="{FF2B5EF4-FFF2-40B4-BE49-F238E27FC236}">
                    <a16:creationId xmlns:a16="http://schemas.microsoft.com/office/drawing/2014/main" id="{78F61D71-2CE9-4D9B-B68F-5D994E4E0EE6}"/>
                  </a:ext>
                </a:extLst>
              </p:cNvPr>
              <p:cNvSpPr/>
              <p:nvPr/>
            </p:nvSpPr>
            <p:spPr>
              <a:xfrm rot="16200000">
                <a:off x="7252691" y="1726518"/>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Isosceles Triangle 340">
                <a:extLst>
                  <a:ext uri="{FF2B5EF4-FFF2-40B4-BE49-F238E27FC236}">
                    <a16:creationId xmlns:a16="http://schemas.microsoft.com/office/drawing/2014/main" id="{BEE629C6-05CC-4C98-A249-8201BA5D927B}"/>
                  </a:ext>
                </a:extLst>
              </p:cNvPr>
              <p:cNvSpPr/>
              <p:nvPr/>
            </p:nvSpPr>
            <p:spPr>
              <a:xfrm rot="16200000">
                <a:off x="7252496" y="1681096"/>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Isosceles Triangle 257">
                <a:extLst>
                  <a:ext uri="{FF2B5EF4-FFF2-40B4-BE49-F238E27FC236}">
                    <a16:creationId xmlns:a16="http://schemas.microsoft.com/office/drawing/2014/main" id="{46481C12-F01F-45C9-8A89-F43B69B16782}"/>
                  </a:ext>
                </a:extLst>
              </p:cNvPr>
              <p:cNvSpPr/>
              <p:nvPr/>
            </p:nvSpPr>
            <p:spPr>
              <a:xfrm rot="16200000">
                <a:off x="6737649" y="1505432"/>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Isosceles Triangle 260">
                <a:extLst>
                  <a:ext uri="{FF2B5EF4-FFF2-40B4-BE49-F238E27FC236}">
                    <a16:creationId xmlns:a16="http://schemas.microsoft.com/office/drawing/2014/main" id="{138C6975-BB1A-4E24-80D6-90FBB603E2D3}"/>
                  </a:ext>
                </a:extLst>
              </p:cNvPr>
              <p:cNvSpPr/>
              <p:nvPr/>
            </p:nvSpPr>
            <p:spPr>
              <a:xfrm rot="16200000">
                <a:off x="6676127" y="1596771"/>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Isosceles Triangle 261">
                <a:extLst>
                  <a:ext uri="{FF2B5EF4-FFF2-40B4-BE49-F238E27FC236}">
                    <a16:creationId xmlns:a16="http://schemas.microsoft.com/office/drawing/2014/main" id="{E2A6952C-7CB8-4BED-8CC0-7106F454AC82}"/>
                  </a:ext>
                </a:extLst>
              </p:cNvPr>
              <p:cNvSpPr/>
              <p:nvPr/>
            </p:nvSpPr>
            <p:spPr>
              <a:xfrm rot="16200000">
                <a:off x="6672968" y="1551156"/>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Isosceles Triangle 262">
                <a:extLst>
                  <a:ext uri="{FF2B5EF4-FFF2-40B4-BE49-F238E27FC236}">
                    <a16:creationId xmlns:a16="http://schemas.microsoft.com/office/drawing/2014/main" id="{B62E76B3-453C-4A2D-ACA2-C42DE3349070}"/>
                  </a:ext>
                </a:extLst>
              </p:cNvPr>
              <p:cNvSpPr/>
              <p:nvPr/>
            </p:nvSpPr>
            <p:spPr>
              <a:xfrm rot="16200000">
                <a:off x="6772003" y="1726518"/>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Isosceles Triangle 264">
                <a:extLst>
                  <a:ext uri="{FF2B5EF4-FFF2-40B4-BE49-F238E27FC236}">
                    <a16:creationId xmlns:a16="http://schemas.microsoft.com/office/drawing/2014/main" id="{33948116-339F-4146-BE4E-01AE27164710}"/>
                  </a:ext>
                </a:extLst>
              </p:cNvPr>
              <p:cNvSpPr/>
              <p:nvPr/>
            </p:nvSpPr>
            <p:spPr>
              <a:xfrm rot="16200000">
                <a:off x="6771808" y="1681096"/>
                <a:ext cx="6353" cy="219212"/>
              </a:xfrm>
              <a:prstGeom prst="triangle">
                <a:avLst/>
              </a:prstGeom>
              <a:solidFill>
                <a:srgbClr val="FF9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 name="Picture 256">
                <a:extLst>
                  <a:ext uri="{FF2B5EF4-FFF2-40B4-BE49-F238E27FC236}">
                    <a16:creationId xmlns:a16="http://schemas.microsoft.com/office/drawing/2014/main" id="{5DE64E13-984F-49EC-8516-92259115E303}"/>
                  </a:ext>
                </a:extLst>
              </p:cNvPr>
              <p:cNvPicPr>
                <a:picLocks noChangeAspect="1"/>
              </p:cNvPicPr>
              <p:nvPr/>
            </p:nvPicPr>
            <p:blipFill rotWithShape="1">
              <a:blip r:embed="rId4">
                <a:extLst>
                  <a:ext uri="{28A0092B-C50C-407E-A947-70E740481C1C}">
                    <a14:useLocalDpi xmlns:a14="http://schemas.microsoft.com/office/drawing/2010/main" val="0"/>
                  </a:ext>
                </a:extLst>
              </a:blip>
              <a:srcRect r="-3970"/>
              <a:stretch/>
            </p:blipFill>
            <p:spPr>
              <a:xfrm>
                <a:off x="6720683" y="1570209"/>
                <a:ext cx="340971" cy="324811"/>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249" name="Picture 248">
                <a:extLst>
                  <a:ext uri="{FF2B5EF4-FFF2-40B4-BE49-F238E27FC236}">
                    <a16:creationId xmlns:a16="http://schemas.microsoft.com/office/drawing/2014/main" id="{AD401A64-AE5B-4E28-B0BB-CFFC59D08573}"/>
                  </a:ext>
                </a:extLst>
              </p:cNvPr>
              <p:cNvPicPr>
                <a:picLocks noChangeAspect="1"/>
              </p:cNvPicPr>
              <p:nvPr/>
            </p:nvPicPr>
            <p:blipFill rotWithShape="1">
              <a:blip r:embed="rId4">
                <a:extLst>
                  <a:ext uri="{28A0092B-C50C-407E-A947-70E740481C1C}">
                    <a14:useLocalDpi xmlns:a14="http://schemas.microsoft.com/office/drawing/2010/main" val="0"/>
                  </a:ext>
                </a:extLst>
              </a:blip>
              <a:srcRect r="24184"/>
              <a:stretch/>
            </p:blipFill>
            <p:spPr>
              <a:xfrm>
                <a:off x="7159714" y="1570209"/>
                <a:ext cx="248639" cy="324811"/>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289" name="Picture 288">
                <a:extLst>
                  <a:ext uri="{FF2B5EF4-FFF2-40B4-BE49-F238E27FC236}">
                    <a16:creationId xmlns:a16="http://schemas.microsoft.com/office/drawing/2014/main" id="{7C49976E-B144-4D88-87C4-900696A3FD1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58629" y="1384484"/>
                <a:ext cx="427978" cy="696262"/>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251" name="Picture 250">
                <a:extLst>
                  <a:ext uri="{FF2B5EF4-FFF2-40B4-BE49-F238E27FC236}">
                    <a16:creationId xmlns:a16="http://schemas.microsoft.com/office/drawing/2014/main" id="{E397BC88-76C3-40DC-96E5-FB2355060DC0}"/>
                  </a:ext>
                </a:extLst>
              </p:cNvPr>
              <p:cNvPicPr>
                <a:picLocks noChangeAspect="1"/>
              </p:cNvPicPr>
              <p:nvPr/>
            </p:nvPicPr>
            <p:blipFill rotWithShape="1">
              <a:blip r:embed="rId7">
                <a:extLst>
                  <a:ext uri="{28A0092B-C50C-407E-A947-70E740481C1C}">
                    <a14:useLocalDpi xmlns:a14="http://schemas.microsoft.com/office/drawing/2010/main" val="0"/>
                  </a:ext>
                </a:extLst>
              </a:blip>
              <a:srcRect l="51402"/>
              <a:stretch/>
            </p:blipFill>
            <p:spPr>
              <a:xfrm>
                <a:off x="7509042" y="1566487"/>
                <a:ext cx="159260" cy="324568"/>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sp>
            <p:nvSpPr>
              <p:cNvPr id="295" name="Isosceles Triangle 294">
                <a:extLst>
                  <a:ext uri="{FF2B5EF4-FFF2-40B4-BE49-F238E27FC236}">
                    <a16:creationId xmlns:a16="http://schemas.microsoft.com/office/drawing/2014/main" id="{73C73522-3C68-4A29-8FD0-A5F1E85093D9}"/>
                  </a:ext>
                </a:extLst>
              </p:cNvPr>
              <p:cNvSpPr/>
              <p:nvPr/>
            </p:nvSpPr>
            <p:spPr>
              <a:xfrm rot="16200000">
                <a:off x="7845842" y="1505239"/>
                <a:ext cx="6353" cy="219212"/>
              </a:xfrm>
              <a:prstGeom prst="triangle">
                <a:avLst/>
              </a:prstGeom>
              <a:solidFill>
                <a:srgbClr val="05F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Isosceles Triangle 295">
                <a:extLst>
                  <a:ext uri="{FF2B5EF4-FFF2-40B4-BE49-F238E27FC236}">
                    <a16:creationId xmlns:a16="http://schemas.microsoft.com/office/drawing/2014/main" id="{F8397D34-CD02-461D-91B2-ADF79693BB0E}"/>
                  </a:ext>
                </a:extLst>
              </p:cNvPr>
              <p:cNvSpPr/>
              <p:nvPr/>
            </p:nvSpPr>
            <p:spPr>
              <a:xfrm rot="16200000">
                <a:off x="7772142" y="1624008"/>
                <a:ext cx="6353" cy="219212"/>
              </a:xfrm>
              <a:prstGeom prst="triangle">
                <a:avLst/>
              </a:prstGeom>
              <a:solidFill>
                <a:srgbClr val="05F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Isosceles Triangle 296">
                <a:extLst>
                  <a:ext uri="{FF2B5EF4-FFF2-40B4-BE49-F238E27FC236}">
                    <a16:creationId xmlns:a16="http://schemas.microsoft.com/office/drawing/2014/main" id="{F4B68C91-9372-469B-AEA9-5410D8471C82}"/>
                  </a:ext>
                </a:extLst>
              </p:cNvPr>
              <p:cNvSpPr/>
              <p:nvPr/>
            </p:nvSpPr>
            <p:spPr>
              <a:xfrm rot="16200000">
                <a:off x="7824727" y="1561447"/>
                <a:ext cx="6353" cy="219212"/>
              </a:xfrm>
              <a:prstGeom prst="triangle">
                <a:avLst/>
              </a:prstGeom>
              <a:solidFill>
                <a:srgbClr val="05F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Isosceles Triangle 297">
                <a:extLst>
                  <a:ext uri="{FF2B5EF4-FFF2-40B4-BE49-F238E27FC236}">
                    <a16:creationId xmlns:a16="http://schemas.microsoft.com/office/drawing/2014/main" id="{76FBB61B-2C47-4DA0-A733-BEB7BBA7F67F}"/>
                  </a:ext>
                </a:extLst>
              </p:cNvPr>
              <p:cNvSpPr/>
              <p:nvPr/>
            </p:nvSpPr>
            <p:spPr>
              <a:xfrm rot="16200000">
                <a:off x="7918664" y="1746232"/>
                <a:ext cx="6353" cy="219212"/>
              </a:xfrm>
              <a:prstGeom prst="triangle">
                <a:avLst/>
              </a:prstGeom>
              <a:solidFill>
                <a:srgbClr val="05F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Isosceles Triangle 298">
                <a:extLst>
                  <a:ext uri="{FF2B5EF4-FFF2-40B4-BE49-F238E27FC236}">
                    <a16:creationId xmlns:a16="http://schemas.microsoft.com/office/drawing/2014/main" id="{41D77B7A-C496-4A9F-879E-B42ECC0EF809}"/>
                  </a:ext>
                </a:extLst>
              </p:cNvPr>
              <p:cNvSpPr/>
              <p:nvPr/>
            </p:nvSpPr>
            <p:spPr>
              <a:xfrm rot="16200000">
                <a:off x="7858436" y="1674866"/>
                <a:ext cx="6353" cy="219212"/>
              </a:xfrm>
              <a:prstGeom prst="triangle">
                <a:avLst/>
              </a:prstGeom>
              <a:solidFill>
                <a:srgbClr val="05F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 name="Picture 255">
                <a:extLst>
                  <a:ext uri="{FF2B5EF4-FFF2-40B4-BE49-F238E27FC236}">
                    <a16:creationId xmlns:a16="http://schemas.microsoft.com/office/drawing/2014/main" id="{9B2351B5-990D-4F7A-B5A5-025BFAC08BFB}"/>
                  </a:ext>
                </a:extLst>
              </p:cNvPr>
              <p:cNvPicPr>
                <a:picLocks noChangeAspect="1"/>
              </p:cNvPicPr>
              <p:nvPr/>
            </p:nvPicPr>
            <p:blipFill rotWithShape="1">
              <a:blip r:embed="rId7">
                <a:extLst>
                  <a:ext uri="{28A0092B-C50C-407E-A947-70E740481C1C}">
                    <a14:useLocalDpi xmlns:a14="http://schemas.microsoft.com/office/drawing/2010/main" val="0"/>
                  </a:ext>
                </a:extLst>
              </a:blip>
              <a:srcRect l="-5482" r="-2"/>
              <a:stretch/>
            </p:blipFill>
            <p:spPr>
              <a:xfrm>
                <a:off x="7819034" y="1570431"/>
                <a:ext cx="345677" cy="324568"/>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grpSp>
        <p:cxnSp>
          <p:nvCxnSpPr>
            <p:cNvPr id="313" name="Straight Connector 312">
              <a:extLst>
                <a:ext uri="{FF2B5EF4-FFF2-40B4-BE49-F238E27FC236}">
                  <a16:creationId xmlns:a16="http://schemas.microsoft.com/office/drawing/2014/main" id="{2B34431F-7A03-4F58-B4CB-281B6214C477}"/>
                </a:ext>
              </a:extLst>
            </p:cNvPr>
            <p:cNvCxnSpPr>
              <a:cxnSpLocks/>
            </p:cNvCxnSpPr>
            <p:nvPr/>
          </p:nvCxnSpPr>
          <p:spPr>
            <a:xfrm flipH="1" flipV="1">
              <a:off x="7588441" y="2642753"/>
              <a:ext cx="614175" cy="1846887"/>
            </a:xfrm>
            <a:prstGeom prst="line">
              <a:avLst/>
            </a:prstGeom>
            <a:ln w="19050" cap="rnd">
              <a:solidFill>
                <a:srgbClr val="E7E6E6"/>
              </a:solidFill>
              <a:prstDash val="sys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D7E1096D-2DAD-4071-9B68-786DB04E3A46}"/>
                </a:ext>
              </a:extLst>
            </p:cNvPr>
            <p:cNvCxnSpPr>
              <a:cxnSpLocks/>
              <a:stCxn id="225" idx="1"/>
            </p:cNvCxnSpPr>
            <p:nvPr/>
          </p:nvCxnSpPr>
          <p:spPr>
            <a:xfrm flipH="1" flipV="1">
              <a:off x="7579360" y="3200400"/>
              <a:ext cx="501300" cy="2097700"/>
            </a:xfrm>
            <a:prstGeom prst="line">
              <a:avLst/>
            </a:prstGeom>
            <a:ln w="19050" cap="rnd">
              <a:solidFill>
                <a:srgbClr val="E7E6E6"/>
              </a:solidFill>
              <a:prstDash val="sysDash"/>
            </a:ln>
          </p:spPr>
          <p:style>
            <a:lnRef idx="1">
              <a:schemeClr val="accent1"/>
            </a:lnRef>
            <a:fillRef idx="0">
              <a:schemeClr val="accent1"/>
            </a:fillRef>
            <a:effectRef idx="0">
              <a:schemeClr val="accent1"/>
            </a:effectRef>
            <a:fontRef idx="minor">
              <a:schemeClr val="tx1"/>
            </a:fontRef>
          </p:style>
        </p:cxnSp>
        <p:pic>
          <p:nvPicPr>
            <p:cNvPr id="224" name="Picture 223">
              <a:extLst>
                <a:ext uri="{FF2B5EF4-FFF2-40B4-BE49-F238E27FC236}">
                  <a16:creationId xmlns:a16="http://schemas.microsoft.com/office/drawing/2014/main" id="{ADD5629B-B098-45BB-88EA-71C0F8958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67" y="5461800"/>
              <a:ext cx="310475" cy="517116"/>
            </a:xfrm>
            <a:prstGeom prst="rect">
              <a:avLst/>
            </a:prstGeom>
            <a:effectLst>
              <a:outerShdw blurRad="76200" dir="13500000" sy="23000" kx="1200000" algn="br" rotWithShape="0">
                <a:prstClr val="black">
                  <a:alpha val="57000"/>
                </a:prstClr>
              </a:outerShdw>
            </a:effectLst>
          </p:spPr>
        </p:pic>
        <p:cxnSp>
          <p:nvCxnSpPr>
            <p:cNvPr id="322" name="Straight Connector 321">
              <a:extLst>
                <a:ext uri="{FF2B5EF4-FFF2-40B4-BE49-F238E27FC236}">
                  <a16:creationId xmlns:a16="http://schemas.microsoft.com/office/drawing/2014/main" id="{3ED4E30C-8D79-4506-AEA0-A70D030A44D3}"/>
                </a:ext>
              </a:extLst>
            </p:cNvPr>
            <p:cNvCxnSpPr>
              <a:cxnSpLocks/>
            </p:cNvCxnSpPr>
            <p:nvPr/>
          </p:nvCxnSpPr>
          <p:spPr>
            <a:xfrm flipV="1">
              <a:off x="4734560" y="2540000"/>
              <a:ext cx="680720" cy="1742440"/>
            </a:xfrm>
            <a:prstGeom prst="line">
              <a:avLst/>
            </a:prstGeom>
            <a:ln w="19050" cap="rnd">
              <a:solidFill>
                <a:srgbClr val="E7E6E6"/>
              </a:solidFill>
              <a:prstDash val="sysDash"/>
            </a:ln>
          </p:spPr>
          <p:style>
            <a:lnRef idx="1">
              <a:schemeClr val="accent1"/>
            </a:lnRef>
            <a:fillRef idx="0">
              <a:schemeClr val="accent1"/>
            </a:fillRef>
            <a:effectRef idx="0">
              <a:schemeClr val="accent1"/>
            </a:effectRef>
            <a:fontRef idx="minor">
              <a:schemeClr val="tx1"/>
            </a:fontRef>
          </p:style>
        </p:cxnSp>
        <p:sp>
          <p:nvSpPr>
            <p:cNvPr id="325" name="Hexagon 324">
              <a:extLst>
                <a:ext uri="{FF2B5EF4-FFF2-40B4-BE49-F238E27FC236}">
                  <a16:creationId xmlns:a16="http://schemas.microsoft.com/office/drawing/2014/main" id="{611CEF16-4EB8-4E1B-8B4B-5C725C6D6FBA}"/>
                </a:ext>
              </a:extLst>
            </p:cNvPr>
            <p:cNvSpPr/>
            <p:nvPr/>
          </p:nvSpPr>
          <p:spPr>
            <a:xfrm>
              <a:off x="5274147" y="1607483"/>
              <a:ext cx="2435105" cy="2434260"/>
            </a:xfrm>
            <a:prstGeom prst="hexagon">
              <a:avLst/>
            </a:prstGeom>
            <a:solidFill>
              <a:srgbClr val="262626"/>
            </a:solidFill>
            <a:ln>
              <a:solidFill>
                <a:srgbClr val="00FF5B"/>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endParaRPr lang="de-DE" sz="1400" b="1" dirty="0">
                <a:solidFill>
                  <a:srgbClr val="00FF5B"/>
                </a:solidFill>
                <a:latin typeface="IBM Plex Mono Medium" panose="020B0609050203000203" pitchFamily="49" charset="0"/>
              </a:endParaRPr>
            </a:p>
            <a:p>
              <a:pPr algn="ctr"/>
              <a:r>
                <a:rPr lang="de-DE" sz="2000" b="1" dirty="0">
                  <a:solidFill>
                    <a:srgbClr val="00FF5B"/>
                  </a:solidFill>
                  <a:latin typeface="IBM Plex Mono Medium" panose="020B0609050203000203" pitchFamily="49" charset="0"/>
                </a:rPr>
                <a:t>z</a:t>
              </a:r>
              <a:r>
                <a:rPr lang="de-DE" sz="2000" b="1" dirty="0">
                  <a:solidFill>
                    <a:srgbClr val="FF9505"/>
                  </a:solidFill>
                  <a:latin typeface="IBM Plex Mono Medium" panose="020B0609050203000203" pitchFamily="49" charset="0"/>
                </a:rPr>
                <a:t>BTC</a:t>
              </a:r>
              <a:r>
                <a:rPr lang="de-DE" sz="2000" b="1" dirty="0">
                  <a:solidFill>
                    <a:srgbClr val="00FF5B"/>
                  </a:solidFill>
                  <a:latin typeface="IBM Plex Mono Medium" panose="020B0609050203000203" pitchFamily="49" charset="0"/>
                </a:rPr>
                <a:t>/ZNN Liquidity Pool AMM</a:t>
              </a:r>
            </a:p>
          </p:txBody>
        </p:sp>
        <p:pic>
          <p:nvPicPr>
            <p:cNvPr id="309" name="Picture 308">
              <a:extLst>
                <a:ext uri="{FF2B5EF4-FFF2-40B4-BE49-F238E27FC236}">
                  <a16:creationId xmlns:a16="http://schemas.microsoft.com/office/drawing/2014/main" id="{B445A8F4-0C82-4320-8D72-2DD3E24347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4413" y="2263045"/>
              <a:ext cx="360177" cy="356727"/>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310" name="Picture 309">
              <a:extLst>
                <a:ext uri="{FF2B5EF4-FFF2-40B4-BE49-F238E27FC236}">
                  <a16:creationId xmlns:a16="http://schemas.microsoft.com/office/drawing/2014/main" id="{A85245F8-C640-4DC4-A78D-58B6AC4E5B3C}"/>
                </a:ext>
              </a:extLst>
            </p:cNvPr>
            <p:cNvPicPr>
              <a:picLocks noChangeAspect="1"/>
            </p:cNvPicPr>
            <p:nvPr/>
          </p:nvPicPr>
          <p:blipFill rotWithShape="1">
            <a:blip r:embed="rId7">
              <a:extLst>
                <a:ext uri="{28A0092B-C50C-407E-A947-70E740481C1C}">
                  <a14:useLocalDpi xmlns:a14="http://schemas.microsoft.com/office/drawing/2010/main" val="0"/>
                </a:ext>
              </a:extLst>
            </a:blip>
            <a:srcRect l="-5482" r="-2"/>
            <a:stretch/>
          </p:blipFill>
          <p:spPr>
            <a:xfrm>
              <a:off x="5494906" y="2362634"/>
              <a:ext cx="380245" cy="357025"/>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cxnSp>
          <p:nvCxnSpPr>
            <p:cNvPr id="328" name="Straight Connector 327">
              <a:extLst>
                <a:ext uri="{FF2B5EF4-FFF2-40B4-BE49-F238E27FC236}">
                  <a16:creationId xmlns:a16="http://schemas.microsoft.com/office/drawing/2014/main" id="{B4C04B90-7587-4A33-9D26-17771667D668}"/>
                </a:ext>
              </a:extLst>
            </p:cNvPr>
            <p:cNvCxnSpPr>
              <a:cxnSpLocks/>
            </p:cNvCxnSpPr>
            <p:nvPr/>
          </p:nvCxnSpPr>
          <p:spPr>
            <a:xfrm flipV="1">
              <a:off x="6466840" y="3398520"/>
              <a:ext cx="30480" cy="2275840"/>
            </a:xfrm>
            <a:prstGeom prst="line">
              <a:avLst/>
            </a:prstGeom>
            <a:ln w="19050" cap="rnd">
              <a:solidFill>
                <a:srgbClr val="E7E6E6"/>
              </a:solidFill>
              <a:prstDash val="sysDash"/>
            </a:ln>
          </p:spPr>
          <p:style>
            <a:lnRef idx="1">
              <a:schemeClr val="accent1"/>
            </a:lnRef>
            <a:fillRef idx="0">
              <a:schemeClr val="accent1"/>
            </a:fillRef>
            <a:effectRef idx="0">
              <a:schemeClr val="accent1"/>
            </a:effectRef>
            <a:fontRef idx="minor">
              <a:schemeClr val="tx1"/>
            </a:fontRef>
          </p:style>
        </p:cxnSp>
        <p:pic>
          <p:nvPicPr>
            <p:cNvPr id="346" name="Picture 345">
              <a:extLst>
                <a:ext uri="{FF2B5EF4-FFF2-40B4-BE49-F238E27FC236}">
                  <a16:creationId xmlns:a16="http://schemas.microsoft.com/office/drawing/2014/main" id="{A4EBF67E-9CFC-4FB0-AD27-4E5ACA8114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0669" y="2263045"/>
              <a:ext cx="360177" cy="356727"/>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347" name="Picture 346">
              <a:extLst>
                <a:ext uri="{FF2B5EF4-FFF2-40B4-BE49-F238E27FC236}">
                  <a16:creationId xmlns:a16="http://schemas.microsoft.com/office/drawing/2014/main" id="{919ABD92-4AFE-46A5-8530-57C16B2891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6186" y="2263045"/>
              <a:ext cx="360177" cy="356727"/>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348" name="Picture 347">
              <a:extLst>
                <a:ext uri="{FF2B5EF4-FFF2-40B4-BE49-F238E27FC236}">
                  <a16:creationId xmlns:a16="http://schemas.microsoft.com/office/drawing/2014/main" id="{56294480-D586-46FE-BA5F-782845B420E5}"/>
                </a:ext>
              </a:extLst>
            </p:cNvPr>
            <p:cNvPicPr>
              <a:picLocks noChangeAspect="1"/>
            </p:cNvPicPr>
            <p:nvPr/>
          </p:nvPicPr>
          <p:blipFill rotWithShape="1">
            <a:blip r:embed="rId7">
              <a:extLst>
                <a:ext uri="{28A0092B-C50C-407E-A947-70E740481C1C}">
                  <a14:useLocalDpi xmlns:a14="http://schemas.microsoft.com/office/drawing/2010/main" val="0"/>
                </a:ext>
              </a:extLst>
            </a:blip>
            <a:srcRect l="-5482" r="-2"/>
            <a:stretch/>
          </p:blipFill>
          <p:spPr>
            <a:xfrm>
              <a:off x="5606782" y="2362634"/>
              <a:ext cx="380245" cy="357025"/>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pic>
          <p:nvPicPr>
            <p:cNvPr id="349" name="Picture 348">
              <a:extLst>
                <a:ext uri="{FF2B5EF4-FFF2-40B4-BE49-F238E27FC236}">
                  <a16:creationId xmlns:a16="http://schemas.microsoft.com/office/drawing/2014/main" id="{FC8FDAEF-E888-47AC-89B6-BF2D482936F4}"/>
                </a:ext>
              </a:extLst>
            </p:cNvPr>
            <p:cNvPicPr>
              <a:picLocks noChangeAspect="1"/>
            </p:cNvPicPr>
            <p:nvPr/>
          </p:nvPicPr>
          <p:blipFill rotWithShape="1">
            <a:blip r:embed="rId7">
              <a:extLst>
                <a:ext uri="{28A0092B-C50C-407E-A947-70E740481C1C}">
                  <a14:useLocalDpi xmlns:a14="http://schemas.microsoft.com/office/drawing/2010/main" val="0"/>
                </a:ext>
              </a:extLst>
            </a:blip>
            <a:srcRect l="-5482" r="-2"/>
            <a:stretch/>
          </p:blipFill>
          <p:spPr>
            <a:xfrm>
              <a:off x="5747619" y="2362634"/>
              <a:ext cx="380245" cy="357025"/>
            </a:xfrm>
            <a:prstGeom prst="rect">
              <a:avLst/>
            </a:prstGeom>
            <a:effectLst>
              <a:outerShdw blurRad="76200" dist="12700" dir="8100000" sy="-23000" kx="800400" algn="br" rotWithShape="0">
                <a:prstClr val="black">
                  <a:alpha val="20000"/>
                </a:prstClr>
              </a:outerShdw>
            </a:effectLst>
            <a:scene3d>
              <a:camera prst="perspectiveRight"/>
              <a:lightRig rig="threePt" dir="t"/>
            </a:scene3d>
          </p:spPr>
        </p:pic>
      </p:grpSp>
      <p:sp>
        <p:nvSpPr>
          <p:cNvPr id="61" name="Content Placeholder 4">
            <a:extLst>
              <a:ext uri="{FF2B5EF4-FFF2-40B4-BE49-F238E27FC236}">
                <a16:creationId xmlns:a16="http://schemas.microsoft.com/office/drawing/2014/main" id="{CC0643B1-15A9-4033-8D94-945B8B363D11}"/>
              </a:ext>
            </a:extLst>
          </p:cNvPr>
          <p:cNvSpPr txBox="1">
            <a:spLocks/>
          </p:cNvSpPr>
          <p:nvPr/>
        </p:nvSpPr>
        <p:spPr>
          <a:xfrm>
            <a:off x="831850" y="2742755"/>
            <a:ext cx="1593471" cy="2320292"/>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indent="-179388">
              <a:lnSpc>
                <a:spcPct val="150000"/>
              </a:lnSpc>
              <a:spcBef>
                <a:spcPts val="0"/>
              </a:spcBef>
            </a:pPr>
            <a:r>
              <a:rPr lang="en-US" sz="1000" b="1" dirty="0">
                <a:latin typeface="IBM Plex Mono" panose="020B0509050203000203" pitchFamily="49" charset="0"/>
              </a:rPr>
              <a:t>Trustless</a:t>
            </a:r>
          </a:p>
          <a:p>
            <a:pPr marL="179388" indent="-179388">
              <a:lnSpc>
                <a:spcPct val="150000"/>
              </a:lnSpc>
              <a:spcBef>
                <a:spcPts val="0"/>
              </a:spcBef>
            </a:pPr>
            <a:r>
              <a:rPr lang="en-US" sz="1000" b="1" dirty="0">
                <a:latin typeface="IBM Plex Mono" panose="020B0509050203000203" pitchFamily="49" charset="0"/>
              </a:rPr>
              <a:t>Feeless</a:t>
            </a:r>
          </a:p>
          <a:p>
            <a:pPr marL="179388" indent="-179388">
              <a:lnSpc>
                <a:spcPct val="150000"/>
              </a:lnSpc>
              <a:spcBef>
                <a:spcPts val="0"/>
              </a:spcBef>
            </a:pPr>
            <a:r>
              <a:rPr lang="en-US" sz="1000" b="1" dirty="0">
                <a:latin typeface="IBM Plex Mono" panose="020B0509050203000203" pitchFamily="49" charset="0"/>
              </a:rPr>
              <a:t>Fungible</a:t>
            </a:r>
          </a:p>
        </p:txBody>
      </p:sp>
      <p:sp>
        <p:nvSpPr>
          <p:cNvPr id="63" name="Content Placeholder 4">
            <a:extLst>
              <a:ext uri="{FF2B5EF4-FFF2-40B4-BE49-F238E27FC236}">
                <a16:creationId xmlns:a16="http://schemas.microsoft.com/office/drawing/2014/main" id="{88B10A97-944A-4E67-A432-CF66B62A8D19}"/>
              </a:ext>
            </a:extLst>
          </p:cNvPr>
          <p:cNvSpPr txBox="1">
            <a:spLocks/>
          </p:cNvSpPr>
          <p:nvPr/>
        </p:nvSpPr>
        <p:spPr>
          <a:xfrm>
            <a:off x="9155290" y="815110"/>
            <a:ext cx="2196189" cy="5495025"/>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200"/>
              </a:spcAft>
              <a:buFont typeface="Wingdings" panose="05000000000000000000" pitchFamily="2" charset="2"/>
              <a:buNone/>
            </a:pPr>
            <a:r>
              <a:rPr lang="en-US" sz="1050" dirty="0"/>
              <a:t>The bridge is necessary to convert BTC to zBTC and back, while the zBTC/ZNN liquidity pool offers trading pairs for zBTC.</a:t>
            </a:r>
          </a:p>
          <a:p>
            <a:pPr marL="0" indent="0" algn="just">
              <a:lnSpc>
                <a:spcPct val="150000"/>
              </a:lnSpc>
              <a:spcBef>
                <a:spcPts val="0"/>
              </a:spcBef>
              <a:spcAft>
                <a:spcPts val="1200"/>
              </a:spcAft>
              <a:buFont typeface="Wingdings" panose="05000000000000000000" pitchFamily="2" charset="2"/>
              <a:buNone/>
            </a:pPr>
            <a:r>
              <a:rPr lang="en-US" sz="1050" dirty="0"/>
              <a:t>Both, the zBTC/ZNN liquidity pool as well as the BTC&lt;&gt;zBTC bridge can be secured by Pillars. </a:t>
            </a:r>
          </a:p>
          <a:p>
            <a:pPr marL="0" indent="0" algn="just">
              <a:lnSpc>
                <a:spcPct val="150000"/>
              </a:lnSpc>
              <a:spcBef>
                <a:spcPts val="0"/>
              </a:spcBef>
              <a:spcAft>
                <a:spcPts val="1200"/>
              </a:spcAft>
              <a:buFont typeface="Wingdings" panose="05000000000000000000" pitchFamily="2" charset="2"/>
              <a:buNone/>
            </a:pPr>
            <a:r>
              <a:rPr lang="en-US" sz="1050" dirty="0"/>
              <a:t>Bridging creates tx fees on the BTC main chain. To ensure there is always more BTC than zBTC, zBTC can be burned with some ZNN from Liquidity emissions or AMM trading fees (if any).</a:t>
            </a:r>
          </a:p>
        </p:txBody>
      </p:sp>
      <p:sp>
        <p:nvSpPr>
          <p:cNvPr id="73" name="Content Placeholder 4">
            <a:extLst>
              <a:ext uri="{FF2B5EF4-FFF2-40B4-BE49-F238E27FC236}">
                <a16:creationId xmlns:a16="http://schemas.microsoft.com/office/drawing/2014/main" id="{71134C93-C344-45B2-ACB3-5E38AAF0A7D3}"/>
              </a:ext>
            </a:extLst>
          </p:cNvPr>
          <p:cNvSpPr txBox="1">
            <a:spLocks/>
          </p:cNvSpPr>
          <p:nvPr/>
        </p:nvSpPr>
        <p:spPr>
          <a:xfrm>
            <a:off x="1944352" y="2742755"/>
            <a:ext cx="1593471" cy="2320292"/>
          </a:xfrm>
          <a:prstGeom prst="rect">
            <a:avLst/>
          </a:prstGeom>
        </p:spPr>
        <p:txBody>
          <a:bodyPr vert="horz" wrap="square" lIns="0" tIns="0" rIns="0" bIns="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indent="-179388">
              <a:lnSpc>
                <a:spcPct val="150000"/>
              </a:lnSpc>
              <a:spcBef>
                <a:spcPts val="0"/>
              </a:spcBef>
            </a:pPr>
            <a:r>
              <a:rPr lang="en-US" sz="1000" b="1" dirty="0">
                <a:latin typeface="IBM Plex Mono" panose="020B0509050203000203" pitchFamily="49" charset="0"/>
              </a:rPr>
              <a:t>Privacy-enhancing</a:t>
            </a:r>
          </a:p>
          <a:p>
            <a:pPr marL="179388" indent="-179388">
              <a:lnSpc>
                <a:spcPct val="150000"/>
              </a:lnSpc>
              <a:spcBef>
                <a:spcPts val="0"/>
              </a:spcBef>
            </a:pPr>
            <a:r>
              <a:rPr lang="en-US" sz="1000" b="1" dirty="0">
                <a:latin typeface="IBM Plex Mono" panose="020B0509050203000203" pitchFamily="49" charset="0"/>
              </a:rPr>
              <a:t>Near-instant </a:t>
            </a:r>
            <a:br>
              <a:rPr lang="en-US" sz="1000" b="1" dirty="0">
                <a:latin typeface="IBM Plex Mono" panose="020B0509050203000203" pitchFamily="49" charset="0"/>
              </a:rPr>
            </a:br>
            <a:r>
              <a:rPr lang="en-US" sz="1000" b="1" dirty="0">
                <a:latin typeface="IBM Plex Mono" panose="020B0509050203000203" pitchFamily="49" charset="0"/>
              </a:rPr>
              <a:t>(up to 100k TPS)</a:t>
            </a:r>
            <a:endParaRPr lang="en-US" sz="1000" dirty="0"/>
          </a:p>
        </p:txBody>
      </p:sp>
      <p:pic>
        <p:nvPicPr>
          <p:cNvPr id="78" name="Picture 77">
            <a:extLst>
              <a:ext uri="{FF2B5EF4-FFF2-40B4-BE49-F238E27FC236}">
                <a16:creationId xmlns:a16="http://schemas.microsoft.com/office/drawing/2014/main" id="{36CE0D4F-1134-414D-941D-D9672271E4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7077" y="206305"/>
            <a:ext cx="349207" cy="402216"/>
          </a:xfrm>
          <a:prstGeom prst="rect">
            <a:avLst/>
          </a:prstGeom>
        </p:spPr>
      </p:pic>
    </p:spTree>
    <p:extLst>
      <p:ext uri="{BB962C8B-B14F-4D97-AF65-F5344CB8AC3E}">
        <p14:creationId xmlns:p14="http://schemas.microsoft.com/office/powerpoint/2010/main" val="340316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F422A-4545-4EDD-8D0E-CF495ECC0204}"/>
              </a:ext>
            </a:extLst>
          </p:cNvPr>
          <p:cNvSpPr>
            <a:spLocks noGrp="1"/>
          </p:cNvSpPr>
          <p:nvPr>
            <p:ph type="body" idx="13"/>
          </p:nvPr>
        </p:nvSpPr>
        <p:spPr/>
        <p:txBody>
          <a:bodyPr/>
          <a:lstStyle/>
          <a:p>
            <a:r>
              <a:rPr lang="de-DE" dirty="0"/>
              <a:t>&gt;contents</a:t>
            </a:r>
            <a:endParaRPr lang="en-US" dirty="0"/>
          </a:p>
        </p:txBody>
      </p:sp>
      <p:sp>
        <p:nvSpPr>
          <p:cNvPr id="7" name="Content Placeholder 3">
            <a:extLst>
              <a:ext uri="{FF2B5EF4-FFF2-40B4-BE49-F238E27FC236}">
                <a16:creationId xmlns:a16="http://schemas.microsoft.com/office/drawing/2014/main" id="{32373D5E-89EF-4B0F-A155-4225D8B72F14}"/>
              </a:ext>
            </a:extLst>
          </p:cNvPr>
          <p:cNvSpPr>
            <a:spLocks noGrp="1"/>
          </p:cNvSpPr>
          <p:nvPr>
            <p:ph idx="1"/>
          </p:nvPr>
        </p:nvSpPr>
        <p:spPr>
          <a:xfrm>
            <a:off x="838200" y="808038"/>
            <a:ext cx="5257800" cy="5368925"/>
          </a:xfrm>
        </p:spPr>
        <p:txBody>
          <a:bodyPr anchor="ctr"/>
          <a:lstStyle/>
          <a:p>
            <a:pPr marL="0" indent="0">
              <a:buNone/>
            </a:pPr>
            <a:r>
              <a:rPr lang="en-US" sz="1100" dirty="0">
                <a:hlinkClick r:id="rId2" action="ppaction://hlinksldjump">
                  <a:extLst>
                    <a:ext uri="{A12FA001-AC4F-418D-AE19-62706E023703}">
                      <ahyp:hlinkClr xmlns:ahyp="http://schemas.microsoft.com/office/drawing/2018/hyperlinkcolor" val="tx"/>
                    </a:ext>
                  </a:extLst>
                </a:hlinkClick>
              </a:rPr>
              <a:t>&gt;zenon in a nutshell</a:t>
            </a:r>
            <a:r>
              <a:rPr lang="en-US" sz="1100" dirty="0"/>
              <a:t>				5</a:t>
            </a:r>
          </a:p>
          <a:p>
            <a:pPr marL="0" indent="0">
              <a:buNone/>
            </a:pPr>
            <a:r>
              <a:rPr lang="en-US" sz="1100" dirty="0">
                <a:hlinkClick r:id="rId3" action="ppaction://hlinksldjump">
                  <a:extLst>
                    <a:ext uri="{A12FA001-AC4F-418D-AE19-62706E023703}">
                      <ahyp:hlinkClr xmlns:ahyp="http://schemas.microsoft.com/office/drawing/2018/hyperlinkcolor" val="tx"/>
                    </a:ext>
                  </a:extLst>
                </a:hlinkClick>
              </a:rPr>
              <a:t>&gt;core principles</a:t>
            </a:r>
            <a:r>
              <a:rPr lang="en-US" sz="1100" dirty="0"/>
              <a:t>				6</a:t>
            </a:r>
          </a:p>
          <a:p>
            <a:pPr marL="0" indent="0">
              <a:buNone/>
            </a:pPr>
            <a:r>
              <a:rPr lang="en-US" sz="1100" dirty="0">
                <a:hlinkClick r:id="rId4" action="ppaction://hlinksldjump">
                  <a:extLst>
                    <a:ext uri="{A12FA001-AC4F-418D-AE19-62706E023703}">
                      <ahyp:hlinkClr xmlns:ahyp="http://schemas.microsoft.com/office/drawing/2018/hyperlinkcolor" val="tx"/>
                    </a:ext>
                  </a:extLst>
                </a:hlinkClick>
              </a:rPr>
              <a:t>&gt;building on Bitcoin</a:t>
            </a:r>
            <a:r>
              <a:rPr lang="en-US" sz="1100" dirty="0"/>
              <a:t>				7</a:t>
            </a:r>
          </a:p>
          <a:p>
            <a:pPr marL="0" indent="0" defTabSz="862013">
              <a:buNone/>
            </a:pPr>
            <a:r>
              <a:rPr lang="en-US" sz="1100" dirty="0">
                <a:hlinkClick r:id="rId5" action="ppaction://hlinksldjump">
                  <a:extLst>
                    <a:ext uri="{A12FA001-AC4F-418D-AE19-62706E023703}">
                      <ahyp:hlinkClr xmlns:ahyp="http://schemas.microsoft.com/office/drawing/2018/hyperlinkcolor" val="tx"/>
                    </a:ext>
                  </a:extLst>
                </a:hlinkClick>
              </a:rPr>
              <a:t>&gt;dual coin economy</a:t>
            </a:r>
            <a:r>
              <a:rPr lang="en-US" sz="1100" dirty="0"/>
              <a:t> – znn </a:t>
            </a:r>
            <a:r>
              <a:rPr lang="en-US" sz="1100" dirty="0">
                <a:solidFill>
                  <a:srgbClr val="007AFF"/>
                </a:solidFill>
              </a:rPr>
              <a:t>qsr</a:t>
            </a:r>
            <a:r>
              <a:rPr lang="en-US" sz="1100" dirty="0"/>
              <a:t> </a:t>
            </a:r>
            <a:r>
              <a:rPr lang="en-US" sz="1100" dirty="0">
                <a:solidFill>
                  <a:srgbClr val="D534E2"/>
                </a:solidFill>
              </a:rPr>
              <a:t>zts		</a:t>
            </a:r>
            <a:r>
              <a:rPr lang="en-US" sz="1100" dirty="0"/>
              <a:t>8-10</a:t>
            </a:r>
          </a:p>
          <a:p>
            <a:pPr marL="0" indent="0" defTabSz="898525">
              <a:buNone/>
            </a:pPr>
            <a:r>
              <a:rPr lang="en-US" sz="1100" dirty="0">
                <a:hlinkClick r:id="rId6" action="ppaction://hlinksldjump">
                  <a:extLst>
                    <a:ext uri="{A12FA001-AC4F-418D-AE19-62706E023703}">
                      <ahyp:hlinkClr xmlns:ahyp="http://schemas.microsoft.com/office/drawing/2018/hyperlinkcolor" val="tx"/>
                    </a:ext>
                  </a:extLst>
                </a:hlinkClick>
              </a:rPr>
              <a:t>&gt;network participants</a:t>
            </a:r>
            <a:r>
              <a:rPr lang="en-US" sz="1100" dirty="0"/>
              <a:t>				11</a:t>
            </a:r>
          </a:p>
          <a:p>
            <a:pPr marL="0" indent="0" defTabSz="898525">
              <a:buNone/>
            </a:pPr>
            <a:r>
              <a:rPr lang="en-US" sz="1100" dirty="0">
                <a:hlinkClick r:id="rId7" action="ppaction://hlinksldjump">
                  <a:extLst>
                    <a:ext uri="{A12FA001-AC4F-418D-AE19-62706E023703}">
                      <ahyp:hlinkClr xmlns:ahyp="http://schemas.microsoft.com/office/drawing/2018/hyperlinkcolor" val="tx"/>
                    </a:ext>
                  </a:extLst>
                </a:hlinkClick>
              </a:rPr>
              <a:t>&gt;plasma, the feeless fuel</a:t>
            </a:r>
            <a:r>
              <a:rPr lang="en-US" sz="1100" dirty="0"/>
              <a:t>			12</a:t>
            </a:r>
          </a:p>
          <a:p>
            <a:pPr marL="0" indent="0" defTabSz="898525">
              <a:buNone/>
            </a:pPr>
            <a:r>
              <a:rPr lang="en-US" sz="1100" dirty="0">
                <a:hlinkClick r:id="rId8" action="ppaction://hlinksldjump">
                  <a:extLst>
                    <a:ext uri="{A12FA001-AC4F-418D-AE19-62706E023703}">
                      <ahyp:hlinkClr xmlns:ahyp="http://schemas.microsoft.com/office/drawing/2018/hyperlinkcolor" val="tx"/>
                    </a:ext>
                  </a:extLst>
                </a:hlinkClick>
              </a:rPr>
              <a:t>&gt;breaking the oligarchy of PoS networks</a:t>
            </a:r>
            <a:r>
              <a:rPr lang="en-US" sz="1100" dirty="0"/>
              <a:t>		13</a:t>
            </a:r>
          </a:p>
          <a:p>
            <a:pPr marL="0" indent="0" defTabSz="844550">
              <a:buNone/>
            </a:pPr>
            <a:r>
              <a:rPr lang="en-US" sz="1100" dirty="0">
                <a:hlinkClick r:id="rId9" action="ppaction://hlinksldjump">
                  <a:extLst>
                    <a:ext uri="{A12FA001-AC4F-418D-AE19-62706E023703}">
                      <ahyp:hlinkClr xmlns:ahyp="http://schemas.microsoft.com/office/drawing/2018/hyperlinkcolor" val="tx"/>
                    </a:ext>
                  </a:extLst>
                </a:hlinkClick>
              </a:rPr>
              <a:t>&gt;znn genesis distribution &amp; xStakes</a:t>
            </a:r>
            <a:r>
              <a:rPr lang="en-US" sz="1100" dirty="0"/>
              <a:t>		15-16</a:t>
            </a:r>
          </a:p>
          <a:p>
            <a:pPr marL="0" indent="0" defTabSz="898525">
              <a:buNone/>
            </a:pPr>
            <a:r>
              <a:rPr lang="en-US" sz="1100" dirty="0">
                <a:hlinkClick r:id="rId10" action="ppaction://hlinksldjump">
                  <a:extLst>
                    <a:ext uri="{A12FA001-AC4F-418D-AE19-62706E023703}">
                      <ahyp:hlinkClr xmlns:ahyp="http://schemas.microsoft.com/office/drawing/2018/hyperlinkcolor" val="tx"/>
                    </a:ext>
                  </a:extLst>
                </a:hlinkClick>
              </a:rPr>
              <a:t>&gt;dual ledger consensus</a:t>
            </a:r>
            <a:r>
              <a:rPr lang="en-US" sz="1100" dirty="0"/>
              <a:t>			17</a:t>
            </a:r>
          </a:p>
          <a:p>
            <a:pPr marL="0" indent="0" defTabSz="898525">
              <a:buNone/>
            </a:pPr>
            <a:r>
              <a:rPr lang="en-US" sz="1100" dirty="0">
                <a:hlinkClick r:id="rId11" action="ppaction://hlinksldjump">
                  <a:extLst>
                    <a:ext uri="{A12FA001-AC4F-418D-AE19-62706E023703}">
                      <ahyp:hlinkClr xmlns:ahyp="http://schemas.microsoft.com/office/drawing/2018/hyperlinkcolor" val="tx"/>
                    </a:ext>
                  </a:extLst>
                </a:hlinkClick>
              </a:rPr>
              <a:t>&gt;embedded smart contracts</a:t>
            </a:r>
            <a:r>
              <a:rPr lang="en-US" sz="1100" dirty="0"/>
              <a:t>			18</a:t>
            </a:r>
          </a:p>
        </p:txBody>
      </p:sp>
      <p:sp>
        <p:nvSpPr>
          <p:cNvPr id="8" name="Content Placeholder 3">
            <a:extLst>
              <a:ext uri="{FF2B5EF4-FFF2-40B4-BE49-F238E27FC236}">
                <a16:creationId xmlns:a16="http://schemas.microsoft.com/office/drawing/2014/main" id="{582CCA2A-7609-4AE5-8E4B-417C2B53C8B4}"/>
              </a:ext>
            </a:extLst>
          </p:cNvPr>
          <p:cNvSpPr txBox="1">
            <a:spLocks/>
          </p:cNvSpPr>
          <p:nvPr/>
        </p:nvSpPr>
        <p:spPr>
          <a:xfrm>
            <a:off x="6096000" y="808038"/>
            <a:ext cx="5257800" cy="536892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68375">
              <a:buNone/>
            </a:pPr>
            <a:r>
              <a:rPr lang="en-US" sz="1100" dirty="0">
                <a:hlinkClick r:id="rId12" action="ppaction://hlinksldjump">
                  <a:extLst>
                    <a:ext uri="{A12FA001-AC4F-418D-AE19-62706E023703}">
                      <ahyp:hlinkClr xmlns:ahyp="http://schemas.microsoft.com/office/drawing/2018/hyperlinkcolor" val="tx"/>
                    </a:ext>
                  </a:extLst>
                </a:hlinkClick>
              </a:rPr>
              <a:t>&gt;ZIPs - zenon improvement proposals</a:t>
            </a:r>
            <a:r>
              <a:rPr lang="en-US" sz="1100" dirty="0"/>
              <a:t>		19</a:t>
            </a:r>
          </a:p>
          <a:p>
            <a:pPr marL="0" indent="0" defTabSz="968375">
              <a:buNone/>
            </a:pPr>
            <a:r>
              <a:rPr lang="en-US" sz="1100" dirty="0">
                <a:hlinkClick r:id="rId13" action="ppaction://hlinksldjump">
                  <a:extLst>
                    <a:ext uri="{A12FA001-AC4F-418D-AE19-62706E023703}">
                      <ahyp:hlinkClr xmlns:ahyp="http://schemas.microsoft.com/office/drawing/2018/hyperlinkcolor" val="tx"/>
                    </a:ext>
                  </a:extLst>
                </a:hlinkClick>
              </a:rPr>
              <a:t>&gt;roadmap and milestones</a:t>
            </a:r>
            <a:r>
              <a:rPr lang="en-US" sz="1100" dirty="0"/>
              <a:t>				20</a:t>
            </a:r>
          </a:p>
          <a:p>
            <a:pPr marL="0" indent="0" defTabSz="919163">
              <a:buFont typeface="Wingdings" panose="05000000000000000000" pitchFamily="2" charset="2"/>
              <a:buNone/>
            </a:pPr>
            <a:r>
              <a:rPr lang="en-US" sz="1100" dirty="0">
                <a:hlinkClick r:id="rId14" action="ppaction://hlinksldjump">
                  <a:extLst>
                    <a:ext uri="{A12FA001-AC4F-418D-AE19-62706E023703}">
                      <ahyp:hlinkClr xmlns:ahyp="http://schemas.microsoft.com/office/drawing/2018/hyperlinkcolor" val="tx"/>
                    </a:ext>
                  </a:extLst>
                </a:hlinkClick>
              </a:rPr>
              <a:t>&gt;alphanet emissions</a:t>
            </a:r>
            <a:r>
              <a:rPr lang="en-US" sz="1100" dirty="0"/>
              <a:t>				21-22</a:t>
            </a:r>
          </a:p>
          <a:p>
            <a:pPr marL="0" indent="0" defTabSz="968375">
              <a:buFont typeface="Wingdings" panose="05000000000000000000" pitchFamily="2" charset="2"/>
              <a:buNone/>
            </a:pPr>
            <a:r>
              <a:rPr lang="en-US" sz="1100" dirty="0">
                <a:hlinkClick r:id="rId15" action="ppaction://hlinksldjump">
                  <a:extLst>
                    <a:ext uri="{A12FA001-AC4F-418D-AE19-62706E023703}">
                      <ahyp:hlinkClr xmlns:ahyp="http://schemas.microsoft.com/office/drawing/2018/hyperlinkcolor" val="tx"/>
                    </a:ext>
                  </a:extLst>
                </a:hlinkClick>
              </a:rPr>
              <a:t>&gt;znn &amp; qsr alphanet supply </a:t>
            </a:r>
            <a:r>
              <a:rPr lang="en-US" sz="1100" dirty="0"/>
              <a:t>			23</a:t>
            </a:r>
          </a:p>
          <a:p>
            <a:pPr marL="0" indent="0" defTabSz="968375">
              <a:buFont typeface="Wingdings" panose="05000000000000000000" pitchFamily="2" charset="2"/>
              <a:buNone/>
            </a:pPr>
            <a:r>
              <a:rPr lang="en-US" sz="1100" dirty="0">
                <a:hlinkClick r:id="rId16" action="ppaction://hlinksldjump">
                  <a:extLst>
                    <a:ext uri="{A12FA001-AC4F-418D-AE19-62706E023703}">
                      <ahyp:hlinkClr xmlns:ahyp="http://schemas.microsoft.com/office/drawing/2018/hyperlinkcolor" val="tx"/>
                    </a:ext>
                  </a:extLst>
                </a:hlinkClick>
              </a:rPr>
              <a:t>&gt;digital gold notes</a:t>
            </a:r>
            <a:r>
              <a:rPr lang="en-US" sz="1100" dirty="0"/>
              <a:t>				25</a:t>
            </a:r>
          </a:p>
          <a:p>
            <a:pPr marL="0" indent="0" defTabSz="968375">
              <a:buFont typeface="Wingdings" panose="05000000000000000000" pitchFamily="2" charset="2"/>
              <a:buNone/>
            </a:pPr>
            <a:r>
              <a:rPr lang="en-US" sz="1100" dirty="0">
                <a:hlinkClick r:id="rId17" action="ppaction://hlinksldjump">
                  <a:extLst>
                    <a:ext uri="{A12FA001-AC4F-418D-AE19-62706E023703}">
                      <ahyp:hlinkClr xmlns:ahyp="http://schemas.microsoft.com/office/drawing/2018/hyperlinkcolor" val="tx"/>
                    </a:ext>
                  </a:extLst>
                </a:hlinkClick>
              </a:rPr>
              <a:t>&gt;bitcoin pow recycling</a:t>
            </a:r>
            <a:r>
              <a:rPr lang="en-US" sz="1100" dirty="0"/>
              <a:t>				26</a:t>
            </a:r>
          </a:p>
          <a:p>
            <a:pPr marL="0" indent="0">
              <a:buFont typeface="Wingdings" panose="05000000000000000000" pitchFamily="2" charset="2"/>
              <a:buNone/>
              <a:tabLst>
                <a:tab pos="4841875" algn="l"/>
              </a:tabLst>
            </a:pPr>
            <a:r>
              <a:rPr lang="en-US" sz="1100" dirty="0">
                <a:hlinkClick r:id="rId18" action="ppaction://hlinksldjump">
                  <a:extLst>
                    <a:ext uri="{A12FA001-AC4F-418D-AE19-62706E023703}">
                      <ahyp:hlinkClr xmlns:ahyp="http://schemas.microsoft.com/office/drawing/2018/hyperlinkcolor" val="tx"/>
                    </a:ext>
                  </a:extLst>
                </a:hlinkClick>
              </a:rPr>
              <a:t>&gt;layered scaling with trustless, feeless sidechains</a:t>
            </a:r>
            <a:r>
              <a:rPr lang="en-US" sz="1100" dirty="0"/>
              <a:t>	27</a:t>
            </a:r>
          </a:p>
          <a:p>
            <a:pPr marL="0" indent="0" defTabSz="968375">
              <a:buFont typeface="Wingdings" panose="05000000000000000000" pitchFamily="2" charset="2"/>
              <a:buNone/>
            </a:pPr>
            <a:r>
              <a:rPr lang="en-US" sz="1100" dirty="0">
                <a:hlinkClick r:id="rId19" action="ppaction://hlinksldjump">
                  <a:extLst>
                    <a:ext uri="{A12FA001-AC4F-418D-AE19-62706E023703}">
                      <ahyp:hlinkClr xmlns:ahyp="http://schemas.microsoft.com/office/drawing/2018/hyperlinkcolor" val="tx"/>
                    </a:ext>
                  </a:extLst>
                </a:hlinkClick>
              </a:rPr>
              <a:t>&gt;zBTC - trustless, feeless, instant, privacy-enhancing</a:t>
            </a:r>
            <a:r>
              <a:rPr lang="en-US" sz="1100" dirty="0"/>
              <a:t>	28</a:t>
            </a:r>
          </a:p>
          <a:p>
            <a:pPr marL="0" indent="0" defTabSz="968375">
              <a:buFont typeface="Wingdings" panose="05000000000000000000" pitchFamily="2" charset="2"/>
              <a:buNone/>
            </a:pPr>
            <a:r>
              <a:rPr lang="en-US" sz="1100" dirty="0">
                <a:hlinkClick r:id="rId20" action="ppaction://hlinksldjump">
                  <a:extLst>
                    <a:ext uri="{A12FA001-AC4F-418D-AE19-62706E023703}">
                      <ahyp:hlinkClr xmlns:ahyp="http://schemas.microsoft.com/office/drawing/2018/hyperlinkcolor" val="tx"/>
                    </a:ext>
                  </a:extLst>
                </a:hlinkClick>
              </a:rPr>
              <a:t>&gt;accelerator z</a:t>
            </a:r>
            <a:r>
              <a:rPr lang="en-US" sz="1100" dirty="0"/>
              <a:t>				30</a:t>
            </a:r>
          </a:p>
          <a:p>
            <a:pPr marL="0" indent="0" defTabSz="919163">
              <a:buFont typeface="Wingdings" panose="05000000000000000000" pitchFamily="2" charset="2"/>
              <a:buNone/>
            </a:pPr>
            <a:r>
              <a:rPr lang="en-US" sz="1100" dirty="0">
                <a:hlinkClick r:id="rId21" action="ppaction://hlinksldjump">
                  <a:extLst>
                    <a:ext uri="{A12FA001-AC4F-418D-AE19-62706E023703}">
                      <ahyp:hlinkClr xmlns:ahyp="http://schemas.microsoft.com/office/drawing/2018/hyperlinkcolor" val="tx"/>
                    </a:ext>
                  </a:extLst>
                </a:hlinkClick>
              </a:rPr>
              <a:t>&gt;funded &amp; to be funded projects</a:t>
            </a:r>
            <a:r>
              <a:rPr lang="en-US" sz="1100" dirty="0"/>
              <a:t>			31-32</a:t>
            </a:r>
          </a:p>
        </p:txBody>
      </p:sp>
    </p:spTree>
    <p:extLst>
      <p:ext uri="{BB962C8B-B14F-4D97-AF65-F5344CB8AC3E}">
        <p14:creationId xmlns:p14="http://schemas.microsoft.com/office/powerpoint/2010/main" val="1995155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E1DEE8-84BA-4C55-8376-91B510AC1552}"/>
              </a:ext>
            </a:extLst>
          </p:cNvPr>
          <p:cNvSpPr/>
          <p:nvPr/>
        </p:nvSpPr>
        <p:spPr>
          <a:xfrm>
            <a:off x="5491486"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4C2275-48F9-4A6D-B1CD-99DE0253F62A}"/>
              </a:ext>
            </a:extLst>
          </p:cNvPr>
          <p:cNvSpPr/>
          <p:nvPr/>
        </p:nvSpPr>
        <p:spPr>
          <a:xfrm>
            <a:off x="5935834"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AB2F89-BB56-413F-B008-F777EC64C294}"/>
              </a:ext>
            </a:extLst>
          </p:cNvPr>
          <p:cNvSpPr/>
          <p:nvPr/>
        </p:nvSpPr>
        <p:spPr>
          <a:xfrm>
            <a:off x="6380182"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257AE9-D740-4A9A-AFD5-8AB8ADB55C4D}"/>
              </a:ext>
            </a:extLst>
          </p:cNvPr>
          <p:cNvSpPr txBox="1"/>
          <p:nvPr/>
        </p:nvSpPr>
        <p:spPr>
          <a:xfrm>
            <a:off x="1198551" y="3064372"/>
            <a:ext cx="9794899" cy="2729722"/>
          </a:xfrm>
          <a:prstGeom prst="rect">
            <a:avLst/>
          </a:prstGeom>
          <a:noFill/>
        </p:spPr>
        <p:txBody>
          <a:bodyPr wrap="square" lIns="0" rIns="0">
            <a:spAutoFit/>
          </a:bodyPr>
          <a:lstStyle/>
          <a:p>
            <a:pPr marL="0" indent="0" algn="ctr">
              <a:lnSpc>
                <a:spcPct val="150000"/>
              </a:lnSpc>
              <a:buNone/>
            </a:pPr>
            <a:r>
              <a:rPr lang="en-US" sz="2000" dirty="0">
                <a:solidFill>
                  <a:srgbClr val="00FF5B"/>
                </a:solidFill>
                <a:latin typeface="IBM Plex Mono Light" panose="020B0409050203000203" pitchFamily="49" charset="0"/>
              </a:rPr>
              <a:t>“Interoperability with Bitcoin can go beyond value transfer. Every detail must be taken into account.”</a:t>
            </a:r>
          </a:p>
          <a:p>
            <a:pPr marL="0" indent="0" algn="ctr">
              <a:lnSpc>
                <a:spcPct val="150000"/>
              </a:lnSpc>
              <a:buNone/>
            </a:pPr>
            <a:endParaRPr lang="en-US" sz="2000" dirty="0">
              <a:solidFill>
                <a:srgbClr val="00FF5B"/>
              </a:solidFill>
              <a:latin typeface="IBM Plex Mono Light" panose="020B0409050203000203" pitchFamily="49" charset="0"/>
            </a:endParaRPr>
          </a:p>
          <a:p>
            <a:pPr marL="0" indent="0" algn="ctr">
              <a:lnSpc>
                <a:spcPct val="150000"/>
              </a:lnSpc>
              <a:buNone/>
            </a:pPr>
            <a:endParaRPr lang="en-US" sz="2000" dirty="0">
              <a:solidFill>
                <a:srgbClr val="00FF5B"/>
              </a:solidFill>
              <a:latin typeface="IBM Plex Mono Light" panose="020B0409050203000203" pitchFamily="49" charset="0"/>
            </a:endParaRPr>
          </a:p>
          <a:p>
            <a:pPr marL="0" indent="0" algn="ctr">
              <a:lnSpc>
                <a:spcPct val="150000"/>
              </a:lnSpc>
              <a:buNone/>
            </a:pPr>
            <a:r>
              <a:rPr lang="en-US" sz="2000" dirty="0">
                <a:solidFill>
                  <a:srgbClr val="00FF5B"/>
                </a:solidFill>
                <a:latin typeface="IBM Plex Mono Light" panose="020B0409050203000203" pitchFamily="49" charset="0"/>
              </a:rPr>
              <a:t> </a:t>
            </a:r>
          </a:p>
          <a:p>
            <a:pPr marL="0" indent="0" algn="ctr">
              <a:lnSpc>
                <a:spcPct val="150000"/>
              </a:lnSpc>
              <a:buNone/>
            </a:pPr>
            <a:r>
              <a:rPr lang="en-US" sz="1600" dirty="0">
                <a:solidFill>
                  <a:srgbClr val="00FF5B"/>
                </a:solidFill>
                <a:latin typeface="IBM Plex Mono Light" panose="020B0409050203000203" pitchFamily="49" charset="0"/>
              </a:rPr>
              <a:t>Mr. Kaine</a:t>
            </a:r>
          </a:p>
        </p:txBody>
      </p:sp>
      <p:grpSp>
        <p:nvGrpSpPr>
          <p:cNvPr id="2" name="Group 1">
            <a:extLst>
              <a:ext uri="{FF2B5EF4-FFF2-40B4-BE49-F238E27FC236}">
                <a16:creationId xmlns:a16="http://schemas.microsoft.com/office/drawing/2014/main" id="{6DF7278C-C19F-4DE1-8410-7CD553627553}"/>
              </a:ext>
            </a:extLst>
          </p:cNvPr>
          <p:cNvGrpSpPr/>
          <p:nvPr/>
        </p:nvGrpSpPr>
        <p:grpSpPr>
          <a:xfrm>
            <a:off x="5117184" y="4460960"/>
            <a:ext cx="1956729" cy="591427"/>
            <a:chOff x="5117184" y="4460960"/>
            <a:chExt cx="1956729" cy="591427"/>
          </a:xfrm>
        </p:grpSpPr>
        <p:pic>
          <p:nvPicPr>
            <p:cNvPr id="25" name="Graphic 24">
              <a:extLst>
                <a:ext uri="{FF2B5EF4-FFF2-40B4-BE49-F238E27FC236}">
                  <a16:creationId xmlns:a16="http://schemas.microsoft.com/office/drawing/2014/main" id="{D724604A-8BFE-47A2-9E57-CEBC9AB1BD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7184" y="4460960"/>
              <a:ext cx="591427" cy="591427"/>
            </a:xfrm>
            <a:prstGeom prst="rect">
              <a:avLst/>
            </a:prstGeom>
          </p:spPr>
        </p:pic>
        <p:pic>
          <p:nvPicPr>
            <p:cNvPr id="26" name="Graphic 25">
              <a:extLst>
                <a:ext uri="{FF2B5EF4-FFF2-40B4-BE49-F238E27FC236}">
                  <a16:creationId xmlns:a16="http://schemas.microsoft.com/office/drawing/2014/main" id="{1316782F-812B-477E-ABA6-9DE3E6C9D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585" y="4460960"/>
              <a:ext cx="591427" cy="591427"/>
            </a:xfrm>
            <a:prstGeom prst="rect">
              <a:avLst/>
            </a:prstGeom>
          </p:spPr>
        </p:pic>
        <p:pic>
          <p:nvPicPr>
            <p:cNvPr id="27" name="Graphic 26">
              <a:extLst>
                <a:ext uri="{FF2B5EF4-FFF2-40B4-BE49-F238E27FC236}">
                  <a16:creationId xmlns:a16="http://schemas.microsoft.com/office/drawing/2014/main" id="{2E03712C-723E-4EA1-9819-37FF0AA0E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7986" y="4460960"/>
              <a:ext cx="591427" cy="591427"/>
            </a:xfrm>
            <a:prstGeom prst="rect">
              <a:avLst/>
            </a:prstGeom>
          </p:spPr>
        </p:pic>
        <p:pic>
          <p:nvPicPr>
            <p:cNvPr id="28" name="Graphic 27">
              <a:extLst>
                <a:ext uri="{FF2B5EF4-FFF2-40B4-BE49-F238E27FC236}">
                  <a16:creationId xmlns:a16="http://schemas.microsoft.com/office/drawing/2014/main" id="{D0778972-FC4D-4D75-B526-03B055958F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2486" y="4460960"/>
              <a:ext cx="591427" cy="591427"/>
            </a:xfrm>
            <a:prstGeom prst="rect">
              <a:avLst/>
            </a:prstGeom>
          </p:spPr>
        </p:pic>
      </p:grpSp>
      <p:pic>
        <p:nvPicPr>
          <p:cNvPr id="31" name="Graphic 30">
            <a:extLst>
              <a:ext uri="{FF2B5EF4-FFF2-40B4-BE49-F238E27FC236}">
                <a16:creationId xmlns:a16="http://schemas.microsoft.com/office/drawing/2014/main" id="{7D544097-A1A2-4D99-96EB-B8A7B20597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7115" y="1109775"/>
            <a:ext cx="2221741" cy="2221741"/>
          </a:xfrm>
          <a:prstGeom prst="rect">
            <a:avLst/>
          </a:prstGeom>
        </p:spPr>
      </p:pic>
    </p:spTree>
    <p:extLst>
      <p:ext uri="{BB962C8B-B14F-4D97-AF65-F5344CB8AC3E}">
        <p14:creationId xmlns:p14="http://schemas.microsoft.com/office/powerpoint/2010/main" val="33027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id="{AD82D16C-F515-4EFA-A266-F8EB2D501BD6}"/>
              </a:ext>
            </a:extLst>
          </p:cNvPr>
          <p:cNvSpPr>
            <a:spLocks noGrp="1"/>
          </p:cNvSpPr>
          <p:nvPr>
            <p:ph type="title"/>
          </p:nvPr>
        </p:nvSpPr>
        <p:spPr>
          <a:xfrm>
            <a:off x="3334855" y="591672"/>
            <a:ext cx="5275746" cy="1374723"/>
          </a:xfrm>
        </p:spPr>
        <p:txBody>
          <a:bodyPr>
            <a:normAutofit/>
          </a:bodyPr>
          <a:lstStyle/>
          <a:p>
            <a:pPr algn="ctr">
              <a:lnSpc>
                <a:spcPct val="150000"/>
              </a:lnSpc>
            </a:pPr>
            <a:r>
              <a:rPr lang="en-US" sz="2600" b="1" dirty="0"/>
              <a:t>900k ZNN +</a:t>
            </a:r>
            <a:r>
              <a:rPr lang="en-US" sz="2600" b="1" dirty="0">
                <a:solidFill>
                  <a:srgbClr val="007AFF"/>
                </a:solidFill>
              </a:rPr>
              <a:t> 8.4m QSR </a:t>
            </a:r>
            <a:br>
              <a:rPr lang="en-US" sz="2600" b="1" dirty="0">
                <a:solidFill>
                  <a:srgbClr val="007AFF"/>
                </a:solidFill>
              </a:rPr>
            </a:br>
            <a:r>
              <a:rPr lang="en-US" sz="1800" dirty="0"/>
              <a:t>in On-Chain Project Funding</a:t>
            </a:r>
            <a:endParaRPr lang="en-US" sz="2600" dirty="0"/>
          </a:p>
        </p:txBody>
      </p:sp>
      <p:cxnSp>
        <p:nvCxnSpPr>
          <p:cNvPr id="18" name="Straight Connector 17">
            <a:extLst>
              <a:ext uri="{FF2B5EF4-FFF2-40B4-BE49-F238E27FC236}">
                <a16:creationId xmlns:a16="http://schemas.microsoft.com/office/drawing/2014/main" id="{F8449506-4464-4C6E-9F0C-1310DCCDC565}"/>
              </a:ext>
            </a:extLst>
          </p:cNvPr>
          <p:cNvCxnSpPr>
            <a:cxnSpLocks/>
          </p:cNvCxnSpPr>
          <p:nvPr/>
        </p:nvCxnSpPr>
        <p:spPr>
          <a:xfrm>
            <a:off x="8974003" y="628650"/>
            <a:ext cx="2379797"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8269B0-FFF4-4D3D-BDF4-B99E87DFDD11}"/>
              </a:ext>
            </a:extLst>
          </p:cNvPr>
          <p:cNvCxnSpPr>
            <a:cxnSpLocks/>
          </p:cNvCxnSpPr>
          <p:nvPr/>
        </p:nvCxnSpPr>
        <p:spPr>
          <a:xfrm>
            <a:off x="831850" y="628650"/>
            <a:ext cx="2386147"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287AF0-A97C-4E69-BEE2-2D713D102811}"/>
              </a:ext>
            </a:extLst>
          </p:cNvPr>
          <p:cNvSpPr/>
          <p:nvPr/>
        </p:nvSpPr>
        <p:spPr>
          <a:xfrm>
            <a:off x="4857750" y="6341804"/>
            <a:ext cx="2533650" cy="5161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31</a:t>
            </a:fld>
            <a:endParaRPr lang="fr-FR" dirty="0"/>
          </a:p>
        </p:txBody>
      </p:sp>
      <p:sp>
        <p:nvSpPr>
          <p:cNvPr id="10" name="Text Placeholder 9">
            <a:extLst>
              <a:ext uri="{FF2B5EF4-FFF2-40B4-BE49-F238E27FC236}">
                <a16:creationId xmlns:a16="http://schemas.microsoft.com/office/drawing/2014/main" id="{4440BA60-58C6-4662-8C5C-07AEE516E53E}"/>
              </a:ext>
            </a:extLst>
          </p:cNvPr>
          <p:cNvSpPr>
            <a:spLocks noGrp="1"/>
          </p:cNvSpPr>
          <p:nvPr>
            <p:ph type="body" idx="13"/>
          </p:nvPr>
        </p:nvSpPr>
        <p:spPr>
          <a:xfrm>
            <a:off x="3322790" y="149486"/>
            <a:ext cx="8024659" cy="409044"/>
          </a:xfrm>
        </p:spPr>
        <p:txBody>
          <a:bodyPr/>
          <a:lstStyle/>
          <a:p>
            <a:r>
              <a:rPr lang="en-US" dirty="0"/>
              <a:t>&gt;accelerator z</a:t>
            </a:r>
          </a:p>
        </p:txBody>
      </p:sp>
      <p:sp>
        <p:nvSpPr>
          <p:cNvPr id="45" name="Title 25">
            <a:extLst>
              <a:ext uri="{FF2B5EF4-FFF2-40B4-BE49-F238E27FC236}">
                <a16:creationId xmlns:a16="http://schemas.microsoft.com/office/drawing/2014/main" id="{55083AC7-2E51-48B8-A2A1-F903E83B3189}"/>
              </a:ext>
            </a:extLst>
          </p:cNvPr>
          <p:cNvSpPr txBox="1">
            <a:spLocks/>
          </p:cNvSpPr>
          <p:nvPr/>
        </p:nvSpPr>
        <p:spPr>
          <a:xfrm>
            <a:off x="4234981" y="3860952"/>
            <a:ext cx="7112469" cy="2480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endParaRPr lang="en-US" dirty="0"/>
          </a:p>
        </p:txBody>
      </p:sp>
      <p:sp>
        <p:nvSpPr>
          <p:cNvPr id="17" name="Content Placeholder 65">
            <a:extLst>
              <a:ext uri="{FF2B5EF4-FFF2-40B4-BE49-F238E27FC236}">
                <a16:creationId xmlns:a16="http://schemas.microsoft.com/office/drawing/2014/main" id="{0723ACF1-1C2B-42AF-80F7-E43F5A06A179}"/>
              </a:ext>
            </a:extLst>
          </p:cNvPr>
          <p:cNvSpPr txBox="1">
            <a:spLocks/>
          </p:cNvSpPr>
          <p:nvPr/>
        </p:nvSpPr>
        <p:spPr>
          <a:xfrm>
            <a:off x="3717485" y="1966395"/>
            <a:ext cx="4757029" cy="4508105"/>
          </a:xfrm>
          <a:prstGeom prst="rect">
            <a:avLst/>
          </a:prstGeom>
        </p:spPr>
        <p:txBody>
          <a:bodyPr vert="horz" wrap="square" lIns="72000" tIns="45720" rIns="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1200"/>
              </a:spcAft>
              <a:buNone/>
            </a:pPr>
            <a:r>
              <a:rPr lang="en-US" sz="1200" dirty="0">
                <a:latin typeface="IBM Plex Mono" panose="020B0509050203000203" pitchFamily="49" charset="0"/>
              </a:rPr>
              <a:t>AZ is a decentralized, next-gen funding powerhouse for Web3 innovation - entirely governed by the Zenon community through the SYRIUS wallet.</a:t>
            </a:r>
          </a:p>
          <a:p>
            <a:pPr marL="0" indent="0">
              <a:lnSpc>
                <a:spcPct val="150000"/>
              </a:lnSpc>
              <a:spcAft>
                <a:spcPts val="1200"/>
              </a:spcAft>
              <a:buNone/>
            </a:pPr>
            <a:r>
              <a:rPr lang="en-US" sz="1800" b="1" dirty="0">
                <a:solidFill>
                  <a:srgbClr val="007AFF"/>
                </a:solidFill>
                <a:latin typeface="IBM Plex Mono" panose="020B0509050203000203" pitchFamily="49" charset="0"/>
              </a:rPr>
              <a:t>Zenon Accelerator from A to Z</a:t>
            </a:r>
            <a:endParaRPr lang="en-US" sz="1400" b="1" dirty="0">
              <a:solidFill>
                <a:srgbClr val="007AFF"/>
              </a:solidFill>
              <a:latin typeface="IBM Plex Mono" panose="020B0509050203000203" pitchFamily="49" charset="0"/>
            </a:endParaRP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Get familiar with Zenon and Accelerator Z</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Pick a network need or propose one</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Study AZ application best practices</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Introduce yourself to the community &amp; Pillars</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Write your proposal</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Submit it on-chain and promote it</a:t>
            </a:r>
          </a:p>
          <a:p>
            <a:pPr marL="342900" indent="-342900">
              <a:lnSpc>
                <a:spcPct val="100000"/>
              </a:lnSpc>
              <a:buFont typeface="+mj-lt"/>
              <a:buAutoNum type="arabicPeriod"/>
            </a:pPr>
            <a:r>
              <a:rPr lang="en-US" sz="1200" dirty="0">
                <a:solidFill>
                  <a:srgbClr val="007AFF"/>
                </a:solidFill>
                <a:latin typeface="IBM Plex Mono" panose="020B0509050203000203" pitchFamily="49" charset="0"/>
              </a:rPr>
              <a:t>Get approved by Pillars</a:t>
            </a:r>
          </a:p>
          <a:p>
            <a:pPr marL="342900" indent="-342900">
              <a:lnSpc>
                <a:spcPct val="100000"/>
              </a:lnSpc>
              <a:buFont typeface="+mj-lt"/>
              <a:buAutoNum type="arabicPeriod"/>
            </a:pPr>
            <a:r>
              <a:rPr lang="en-US" sz="1200" b="1" dirty="0">
                <a:latin typeface="IBM Plex Mono" panose="020B0509050203000203" pitchFamily="49" charset="0"/>
              </a:rPr>
              <a:t>Build, deliver, get paid!</a:t>
            </a:r>
            <a:endParaRPr lang="en-US" sz="1400" b="1" dirty="0">
              <a:latin typeface="IBM Plex Mono" panose="020B0509050203000203" pitchFamily="49" charset="0"/>
            </a:endParaRPr>
          </a:p>
        </p:txBody>
      </p:sp>
      <p:cxnSp>
        <p:nvCxnSpPr>
          <p:cNvPr id="19" name="Straight Connector 18">
            <a:extLst>
              <a:ext uri="{FF2B5EF4-FFF2-40B4-BE49-F238E27FC236}">
                <a16:creationId xmlns:a16="http://schemas.microsoft.com/office/drawing/2014/main" id="{6D84EDBA-0A3C-4E23-A11A-B261A8C6B993}"/>
              </a:ext>
            </a:extLst>
          </p:cNvPr>
          <p:cNvCxnSpPr>
            <a:cxnSpLocks/>
          </p:cNvCxnSpPr>
          <p:nvPr/>
        </p:nvCxnSpPr>
        <p:spPr>
          <a:xfrm>
            <a:off x="3217997" y="628650"/>
            <a:ext cx="5756006" cy="0"/>
          </a:xfrm>
          <a:prstGeom prst="line">
            <a:avLst/>
          </a:prstGeom>
          <a:ln w="25400">
            <a:gradFill flip="none" rotWithShape="1">
              <a:gsLst>
                <a:gs pos="0">
                  <a:srgbClr val="00FF5B"/>
                </a:gs>
                <a:gs pos="55000">
                  <a:srgbClr val="007AFF"/>
                </a:gs>
                <a:gs pos="45000">
                  <a:srgbClr val="00FF5B"/>
                </a:gs>
                <a:gs pos="100000">
                  <a:srgbClr val="007AFF"/>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3547E5B-5349-4E90-8134-03FD83BED64A}"/>
              </a:ext>
            </a:extLst>
          </p:cNvPr>
          <p:cNvPicPr>
            <a:picLocks noChangeAspect="1"/>
          </p:cNvPicPr>
          <p:nvPr/>
        </p:nvPicPr>
        <p:blipFill rotWithShape="1">
          <a:blip r:embed="rId3"/>
          <a:srcRect l="4407" r="50430"/>
          <a:stretch/>
        </p:blipFill>
        <p:spPr>
          <a:xfrm flipH="1">
            <a:off x="0" y="0"/>
            <a:ext cx="3097271" cy="6858000"/>
          </a:xfrm>
          <a:prstGeom prst="rect">
            <a:avLst/>
          </a:prstGeom>
        </p:spPr>
      </p:pic>
      <p:pic>
        <p:nvPicPr>
          <p:cNvPr id="24" name="Picture 23">
            <a:extLst>
              <a:ext uri="{FF2B5EF4-FFF2-40B4-BE49-F238E27FC236}">
                <a16:creationId xmlns:a16="http://schemas.microsoft.com/office/drawing/2014/main" id="{C8E5ED76-3800-4D9D-B703-60003FCF87DE}"/>
              </a:ext>
            </a:extLst>
          </p:cNvPr>
          <p:cNvPicPr>
            <a:picLocks noChangeAspect="1"/>
          </p:cNvPicPr>
          <p:nvPr/>
        </p:nvPicPr>
        <p:blipFill rotWithShape="1">
          <a:blip r:embed="rId4"/>
          <a:srcRect l="34298" r="20427"/>
          <a:stretch/>
        </p:blipFill>
        <p:spPr>
          <a:xfrm>
            <a:off x="9086993" y="0"/>
            <a:ext cx="3105005" cy="6858000"/>
          </a:xfrm>
          <a:prstGeom prst="rect">
            <a:avLst/>
          </a:prstGeom>
        </p:spPr>
      </p:pic>
    </p:spTree>
    <p:extLst>
      <p:ext uri="{BB962C8B-B14F-4D97-AF65-F5344CB8AC3E}">
        <p14:creationId xmlns:p14="http://schemas.microsoft.com/office/powerpoint/2010/main" val="368017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C1C31-6BC4-46F5-97CF-F7753C8EB12C}"/>
              </a:ext>
            </a:extLst>
          </p:cNvPr>
          <p:cNvSpPr>
            <a:spLocks noGrp="1"/>
          </p:cNvSpPr>
          <p:nvPr>
            <p:ph type="sldNum" sz="quarter" idx="12"/>
          </p:nvPr>
        </p:nvSpPr>
        <p:spPr/>
        <p:txBody>
          <a:bodyPr/>
          <a:lstStyle/>
          <a:p>
            <a:fld id="{5D1CA2A3-E136-4111-AE75-74FFD3CDDD2E}" type="slidenum">
              <a:rPr lang="fr-FR" smtClean="0"/>
              <a:t>32</a:t>
            </a:fld>
            <a:endParaRPr lang="fr-FR"/>
          </a:p>
        </p:txBody>
      </p:sp>
      <p:sp>
        <p:nvSpPr>
          <p:cNvPr id="3" name="Text Placeholder 2">
            <a:extLst>
              <a:ext uri="{FF2B5EF4-FFF2-40B4-BE49-F238E27FC236}">
                <a16:creationId xmlns:a16="http://schemas.microsoft.com/office/drawing/2014/main" id="{2E387B3F-275F-418A-9822-A29620A2F531}"/>
              </a:ext>
            </a:extLst>
          </p:cNvPr>
          <p:cNvSpPr>
            <a:spLocks noGrp="1"/>
          </p:cNvSpPr>
          <p:nvPr>
            <p:ph type="body" idx="13"/>
          </p:nvPr>
        </p:nvSpPr>
        <p:spPr/>
        <p:txBody>
          <a:bodyPr/>
          <a:lstStyle/>
          <a:p>
            <a:r>
              <a:rPr lang="en-US" dirty="0"/>
              <a:t>&gt;community funded projects</a:t>
            </a:r>
          </a:p>
        </p:txBody>
      </p:sp>
      <p:sp>
        <p:nvSpPr>
          <p:cNvPr id="4" name="Title 3">
            <a:extLst>
              <a:ext uri="{FF2B5EF4-FFF2-40B4-BE49-F238E27FC236}">
                <a16:creationId xmlns:a16="http://schemas.microsoft.com/office/drawing/2014/main" id="{BDD36490-7BDB-4FC7-A4A5-D8C0774D464D}"/>
              </a:ext>
            </a:extLst>
          </p:cNvPr>
          <p:cNvSpPr>
            <a:spLocks noGrp="1"/>
          </p:cNvSpPr>
          <p:nvPr>
            <p:ph type="title"/>
          </p:nvPr>
        </p:nvSpPr>
        <p:spPr>
          <a:xfrm>
            <a:off x="838201" y="2961371"/>
            <a:ext cx="3218486" cy="409044"/>
          </a:xfrm>
        </p:spPr>
        <p:txBody>
          <a:bodyPr wrap="none">
            <a:noAutofit/>
          </a:bodyPr>
          <a:lstStyle/>
          <a:p>
            <a:pPr algn="ctr">
              <a:lnSpc>
                <a:spcPct val="150000"/>
              </a:lnSpc>
            </a:pPr>
            <a:r>
              <a:rPr lang="en-US" sz="1400" dirty="0"/>
              <a:t>Zenon.Tools</a:t>
            </a:r>
            <a:br>
              <a:rPr lang="en-US" sz="1400" dirty="0"/>
            </a:br>
            <a:r>
              <a:rPr lang="en-US" sz="900" dirty="0">
                <a:solidFill>
                  <a:srgbClr val="F2F2F2"/>
                </a:solidFill>
              </a:rPr>
              <a:t>by @vilkris</a:t>
            </a:r>
            <a:endParaRPr lang="en-US" sz="1400" dirty="0">
              <a:solidFill>
                <a:srgbClr val="F2F2F2"/>
              </a:solidFill>
            </a:endParaRPr>
          </a:p>
        </p:txBody>
      </p:sp>
      <p:pic>
        <p:nvPicPr>
          <p:cNvPr id="7" name="Picture 6">
            <a:hlinkClick r:id="rId2"/>
            <a:extLst>
              <a:ext uri="{FF2B5EF4-FFF2-40B4-BE49-F238E27FC236}">
                <a16:creationId xmlns:a16="http://schemas.microsoft.com/office/drawing/2014/main" id="{9A474FCB-66E9-485C-9CF1-BF970DFB02EC}"/>
              </a:ext>
            </a:extLst>
          </p:cNvPr>
          <p:cNvPicPr>
            <a:picLocks noChangeAspect="1"/>
          </p:cNvPicPr>
          <p:nvPr/>
        </p:nvPicPr>
        <p:blipFill>
          <a:blip r:embed="rId3"/>
          <a:stretch>
            <a:fillRect/>
          </a:stretch>
        </p:blipFill>
        <p:spPr>
          <a:xfrm>
            <a:off x="842175" y="1103935"/>
            <a:ext cx="3210536" cy="1739414"/>
          </a:xfrm>
          <a:prstGeom prst="roundRect">
            <a:avLst>
              <a:gd name="adj" fmla="val 4138"/>
            </a:avLst>
          </a:prstGeom>
          <a:ln>
            <a:solidFill>
              <a:srgbClr val="00FF5B"/>
            </a:solidFill>
          </a:ln>
          <a:effectLst>
            <a:outerShdw blurRad="50800" dist="38100" dir="2700000" algn="tl" rotWithShape="0">
              <a:prstClr val="black">
                <a:alpha val="40000"/>
              </a:prstClr>
            </a:outerShdw>
          </a:effectLst>
        </p:spPr>
      </p:pic>
      <p:grpSp>
        <p:nvGrpSpPr>
          <p:cNvPr id="45" name="Group 44">
            <a:extLst>
              <a:ext uri="{FF2B5EF4-FFF2-40B4-BE49-F238E27FC236}">
                <a16:creationId xmlns:a16="http://schemas.microsoft.com/office/drawing/2014/main" id="{77B6C9FB-D287-4C78-8986-5FEE747BDD12}"/>
              </a:ext>
            </a:extLst>
          </p:cNvPr>
          <p:cNvGrpSpPr/>
          <p:nvPr/>
        </p:nvGrpSpPr>
        <p:grpSpPr>
          <a:xfrm>
            <a:off x="4485255" y="1103934"/>
            <a:ext cx="3218451" cy="1739415"/>
            <a:chOff x="4378961" y="1317882"/>
            <a:chExt cx="3218451" cy="1739415"/>
          </a:xfrm>
        </p:grpSpPr>
        <p:sp>
          <p:nvSpPr>
            <p:cNvPr id="19" name="Rectangle: Rounded Corners 18">
              <a:hlinkClick r:id="rId4"/>
              <a:extLst>
                <a:ext uri="{FF2B5EF4-FFF2-40B4-BE49-F238E27FC236}">
                  <a16:creationId xmlns:a16="http://schemas.microsoft.com/office/drawing/2014/main" id="{0177947A-1828-4947-9CDA-EA9191B22A20}"/>
                </a:ext>
              </a:extLst>
            </p:cNvPr>
            <p:cNvSpPr/>
            <p:nvPr/>
          </p:nvSpPr>
          <p:spPr>
            <a:xfrm>
              <a:off x="4378961" y="1317882"/>
              <a:ext cx="3218451" cy="1739415"/>
            </a:xfrm>
            <a:prstGeom prst="roundRect">
              <a:avLst>
                <a:gd name="adj" fmla="val 4854"/>
              </a:avLst>
            </a:prstGeom>
            <a:solidFill>
              <a:schemeClr val="bg1">
                <a:alpha val="0"/>
              </a:schemeClr>
            </a:solidFill>
            <a:ln>
              <a:solidFill>
                <a:srgbClr val="00FF5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B3052CB-4875-4CEA-964B-AB72DA144127}"/>
                </a:ext>
              </a:extLst>
            </p:cNvPr>
            <p:cNvGrpSpPr/>
            <p:nvPr/>
          </p:nvGrpSpPr>
          <p:grpSpPr>
            <a:xfrm>
              <a:off x="4432300" y="1377260"/>
              <a:ext cx="3103223" cy="1636219"/>
              <a:chOff x="5639623" y="1317883"/>
              <a:chExt cx="3298944" cy="1739415"/>
            </a:xfrm>
          </p:grpSpPr>
          <p:pic>
            <p:nvPicPr>
              <p:cNvPr id="9" name="Picture 8">
                <a:extLst>
                  <a:ext uri="{FF2B5EF4-FFF2-40B4-BE49-F238E27FC236}">
                    <a16:creationId xmlns:a16="http://schemas.microsoft.com/office/drawing/2014/main" id="{3545BB33-7954-46B2-B3F4-7B44C21FFF0A}"/>
                  </a:ext>
                </a:extLst>
              </p:cNvPr>
              <p:cNvPicPr>
                <a:picLocks noChangeAspect="1"/>
              </p:cNvPicPr>
              <p:nvPr/>
            </p:nvPicPr>
            <p:blipFill>
              <a:blip r:embed="rId5"/>
              <a:stretch>
                <a:fillRect/>
              </a:stretch>
            </p:blipFill>
            <p:spPr>
              <a:xfrm>
                <a:off x="5639623" y="1317884"/>
                <a:ext cx="799217" cy="1739414"/>
              </a:xfrm>
              <a:prstGeom prst="roundRect">
                <a:avLst>
                  <a:gd name="adj" fmla="val 3997"/>
                </a:avLst>
              </a:prstGeom>
            </p:spPr>
          </p:pic>
          <p:pic>
            <p:nvPicPr>
              <p:cNvPr id="11" name="Picture 10">
                <a:extLst>
                  <a:ext uri="{FF2B5EF4-FFF2-40B4-BE49-F238E27FC236}">
                    <a16:creationId xmlns:a16="http://schemas.microsoft.com/office/drawing/2014/main" id="{124E0B55-A61B-43CC-A855-BE4929372BB7}"/>
                  </a:ext>
                </a:extLst>
              </p:cNvPr>
              <p:cNvPicPr>
                <a:picLocks noChangeAspect="1"/>
              </p:cNvPicPr>
              <p:nvPr/>
            </p:nvPicPr>
            <p:blipFill>
              <a:blip r:embed="rId6"/>
              <a:stretch>
                <a:fillRect/>
              </a:stretch>
            </p:blipFill>
            <p:spPr>
              <a:xfrm>
                <a:off x="6488032" y="1318497"/>
                <a:ext cx="786458" cy="1738799"/>
              </a:xfrm>
              <a:prstGeom prst="roundRect">
                <a:avLst>
                  <a:gd name="adj" fmla="val 4221"/>
                </a:avLst>
              </a:prstGeom>
            </p:spPr>
          </p:pic>
          <p:pic>
            <p:nvPicPr>
              <p:cNvPr id="15" name="Picture 14">
                <a:extLst>
                  <a:ext uri="{FF2B5EF4-FFF2-40B4-BE49-F238E27FC236}">
                    <a16:creationId xmlns:a16="http://schemas.microsoft.com/office/drawing/2014/main" id="{E1AEEB07-D6E6-4A95-95C8-92190F60CD78}"/>
                  </a:ext>
                </a:extLst>
              </p:cNvPr>
              <p:cNvPicPr>
                <a:picLocks noChangeAspect="1"/>
              </p:cNvPicPr>
              <p:nvPr/>
            </p:nvPicPr>
            <p:blipFill>
              <a:blip r:embed="rId7"/>
              <a:stretch>
                <a:fillRect/>
              </a:stretch>
            </p:blipFill>
            <p:spPr>
              <a:xfrm>
                <a:off x="7323681" y="1317883"/>
                <a:ext cx="791324" cy="1738799"/>
              </a:xfrm>
              <a:prstGeom prst="roundRect">
                <a:avLst>
                  <a:gd name="adj" fmla="val 3871"/>
                </a:avLst>
              </a:prstGeom>
            </p:spPr>
          </p:pic>
          <p:pic>
            <p:nvPicPr>
              <p:cNvPr id="17" name="Picture 16">
                <a:extLst>
                  <a:ext uri="{FF2B5EF4-FFF2-40B4-BE49-F238E27FC236}">
                    <a16:creationId xmlns:a16="http://schemas.microsoft.com/office/drawing/2014/main" id="{7062323F-0B16-412F-8FA7-A4C064B3D5D3}"/>
                  </a:ext>
                </a:extLst>
              </p:cNvPr>
              <p:cNvPicPr>
                <a:picLocks noChangeAspect="1"/>
              </p:cNvPicPr>
              <p:nvPr/>
            </p:nvPicPr>
            <p:blipFill>
              <a:blip r:embed="rId8"/>
              <a:stretch>
                <a:fillRect/>
              </a:stretch>
            </p:blipFill>
            <p:spPr>
              <a:xfrm>
                <a:off x="8164197" y="1317883"/>
                <a:ext cx="774370" cy="1738799"/>
              </a:xfrm>
              <a:prstGeom prst="roundRect">
                <a:avLst>
                  <a:gd name="adj" fmla="val 2283"/>
                </a:avLst>
              </a:prstGeom>
            </p:spPr>
          </p:pic>
        </p:grpSp>
      </p:grpSp>
      <p:sp>
        <p:nvSpPr>
          <p:cNvPr id="21" name="Title 3">
            <a:extLst>
              <a:ext uri="{FF2B5EF4-FFF2-40B4-BE49-F238E27FC236}">
                <a16:creationId xmlns:a16="http://schemas.microsoft.com/office/drawing/2014/main" id="{BC4A41E5-FEB5-4D9E-A5F2-1995D427D26C}"/>
              </a:ext>
            </a:extLst>
          </p:cNvPr>
          <p:cNvSpPr txBox="1">
            <a:spLocks/>
          </p:cNvSpPr>
          <p:nvPr/>
        </p:nvSpPr>
        <p:spPr>
          <a:xfrm>
            <a:off x="4485255" y="2961371"/>
            <a:ext cx="3218486" cy="409044"/>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ctr">
              <a:lnSpc>
                <a:spcPct val="150000"/>
              </a:lnSpc>
            </a:pPr>
            <a:r>
              <a:rPr lang="en-US" sz="1400" dirty="0"/>
              <a:t>Mobile Wallet App</a:t>
            </a:r>
            <a:br>
              <a:rPr lang="en-US" sz="1400" dirty="0"/>
            </a:br>
            <a:r>
              <a:rPr lang="en-US" sz="900" dirty="0">
                <a:solidFill>
                  <a:srgbClr val="F2F2F2"/>
                </a:solidFill>
              </a:rPr>
              <a:t>by @DrBlaze21</a:t>
            </a:r>
            <a:endParaRPr lang="en-US" sz="1400" dirty="0">
              <a:solidFill>
                <a:srgbClr val="F2F2F2"/>
              </a:solidFill>
            </a:endParaRPr>
          </a:p>
        </p:txBody>
      </p:sp>
      <p:sp>
        <p:nvSpPr>
          <p:cNvPr id="23" name="Title 3">
            <a:extLst>
              <a:ext uri="{FF2B5EF4-FFF2-40B4-BE49-F238E27FC236}">
                <a16:creationId xmlns:a16="http://schemas.microsoft.com/office/drawing/2014/main" id="{A7DE68B7-0225-452D-8096-F564C40BFE17}"/>
              </a:ext>
            </a:extLst>
          </p:cNvPr>
          <p:cNvSpPr txBox="1">
            <a:spLocks/>
          </p:cNvSpPr>
          <p:nvPr/>
        </p:nvSpPr>
        <p:spPr>
          <a:xfrm>
            <a:off x="8132604" y="5741491"/>
            <a:ext cx="3218486" cy="409044"/>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ctr">
              <a:lnSpc>
                <a:spcPct val="150000"/>
              </a:lnSpc>
            </a:pPr>
            <a:r>
              <a:rPr lang="en-US" sz="1400" dirty="0"/>
              <a:t>Cross-Chain Bridge Web App</a:t>
            </a:r>
            <a:br>
              <a:rPr lang="en-US" sz="1400" dirty="0"/>
            </a:br>
            <a:r>
              <a:rPr lang="en-US" sz="900" dirty="0">
                <a:solidFill>
                  <a:srgbClr val="F2F2F2"/>
                </a:solidFill>
              </a:rPr>
              <a:t>by @su_mamu</a:t>
            </a:r>
            <a:endParaRPr lang="en-US" sz="1400" dirty="0">
              <a:solidFill>
                <a:srgbClr val="F2F2F2"/>
              </a:solidFill>
            </a:endParaRPr>
          </a:p>
        </p:txBody>
      </p:sp>
      <p:sp>
        <p:nvSpPr>
          <p:cNvPr id="22" name="Rectangle: Rounded Corners 21">
            <a:hlinkClick r:id="rId9"/>
            <a:extLst>
              <a:ext uri="{FF2B5EF4-FFF2-40B4-BE49-F238E27FC236}">
                <a16:creationId xmlns:a16="http://schemas.microsoft.com/office/drawing/2014/main" id="{FF1537A5-F734-4F51-8548-A162D27DF1E2}"/>
              </a:ext>
            </a:extLst>
          </p:cNvPr>
          <p:cNvSpPr/>
          <p:nvPr/>
        </p:nvSpPr>
        <p:spPr>
          <a:xfrm>
            <a:off x="8136249" y="3884054"/>
            <a:ext cx="3211200" cy="1738800"/>
          </a:xfrm>
          <a:prstGeom prst="roundRect">
            <a:avLst>
              <a:gd name="adj" fmla="val 4854"/>
            </a:avLst>
          </a:prstGeom>
          <a:solidFill>
            <a:schemeClr val="bg1">
              <a:alpha val="0"/>
            </a:schemeClr>
          </a:solidFill>
          <a:ln>
            <a:solidFill>
              <a:srgbClr val="00FF5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hlinkClick r:id="rId10"/>
            <a:extLst>
              <a:ext uri="{FF2B5EF4-FFF2-40B4-BE49-F238E27FC236}">
                <a16:creationId xmlns:a16="http://schemas.microsoft.com/office/drawing/2014/main" id="{B33C8DC5-274F-462E-AD62-52B08E0133F3}"/>
              </a:ext>
            </a:extLst>
          </p:cNvPr>
          <p:cNvSpPr/>
          <p:nvPr/>
        </p:nvSpPr>
        <p:spPr>
          <a:xfrm>
            <a:off x="838201" y="3891777"/>
            <a:ext cx="3214510" cy="1739415"/>
          </a:xfrm>
          <a:prstGeom prst="roundRect">
            <a:avLst>
              <a:gd name="adj" fmla="val 4854"/>
            </a:avLst>
          </a:prstGeom>
          <a:solidFill>
            <a:schemeClr val="bg1">
              <a:alpha val="0"/>
            </a:schemeClr>
          </a:solidFill>
          <a:ln>
            <a:solidFill>
              <a:srgbClr val="00FF5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sz="2400" dirty="0">
                <a:latin typeface="IBM Plex Mono" panose="020B0509050203000203" pitchFamily="49" charset="0"/>
              </a:rPr>
              <a:t>SDKs</a:t>
            </a:r>
            <a:endParaRPr lang="de-DE" dirty="0">
              <a:latin typeface="IBM Plex Mono" panose="020B0509050203000203" pitchFamily="49" charset="0"/>
            </a:endParaRPr>
          </a:p>
          <a:p>
            <a:pPr algn="ctr">
              <a:lnSpc>
                <a:spcPct val="150000"/>
              </a:lnSpc>
            </a:pPr>
            <a:r>
              <a:rPr lang="en-US" sz="1200" dirty="0">
                <a:latin typeface="IBM Plex Mono" panose="020B0509050203000203" pitchFamily="49" charset="0"/>
              </a:rPr>
              <a:t>JS/TS, Rust, Go, Java, </a:t>
            </a:r>
          </a:p>
          <a:p>
            <a:pPr algn="ctr">
              <a:lnSpc>
                <a:spcPct val="150000"/>
              </a:lnSpc>
            </a:pPr>
            <a:r>
              <a:rPr lang="en-US" sz="1200" dirty="0">
                <a:latin typeface="IBM Plex Mono" panose="020B0509050203000203" pitchFamily="49" charset="0"/>
              </a:rPr>
              <a:t>Kotlin, Python, C#</a:t>
            </a:r>
          </a:p>
        </p:txBody>
      </p:sp>
      <p:sp>
        <p:nvSpPr>
          <p:cNvPr id="39" name="Title 3">
            <a:extLst>
              <a:ext uri="{FF2B5EF4-FFF2-40B4-BE49-F238E27FC236}">
                <a16:creationId xmlns:a16="http://schemas.microsoft.com/office/drawing/2014/main" id="{6F4C9543-382B-4731-A561-7744CCBA6860}"/>
              </a:ext>
            </a:extLst>
          </p:cNvPr>
          <p:cNvSpPr txBox="1">
            <a:spLocks/>
          </p:cNvSpPr>
          <p:nvPr/>
        </p:nvSpPr>
        <p:spPr>
          <a:xfrm>
            <a:off x="836212" y="5743275"/>
            <a:ext cx="3218486" cy="409044"/>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ctr">
              <a:lnSpc>
                <a:spcPct val="150000"/>
              </a:lnSpc>
            </a:pPr>
            <a:r>
              <a:rPr lang="en-US" sz="1400" dirty="0"/>
              <a:t>Software Development Kits</a:t>
            </a:r>
            <a:br>
              <a:rPr lang="en-US" sz="1400" dirty="0"/>
            </a:br>
            <a:r>
              <a:rPr lang="en-US" sz="900" dirty="0">
                <a:solidFill>
                  <a:srgbClr val="F2F2F2"/>
                </a:solidFill>
              </a:rPr>
              <a:t>by various contributors</a:t>
            </a:r>
            <a:endParaRPr lang="en-US" sz="1400" dirty="0">
              <a:solidFill>
                <a:srgbClr val="F2F2F2"/>
              </a:solidFill>
            </a:endParaRPr>
          </a:p>
        </p:txBody>
      </p:sp>
      <p:sp>
        <p:nvSpPr>
          <p:cNvPr id="40" name="Rectangle: Rounded Corners 39">
            <a:extLst>
              <a:ext uri="{FF2B5EF4-FFF2-40B4-BE49-F238E27FC236}">
                <a16:creationId xmlns:a16="http://schemas.microsoft.com/office/drawing/2014/main" id="{FEC6638C-2776-4618-964F-4CDBC5AC24F6}"/>
              </a:ext>
            </a:extLst>
          </p:cNvPr>
          <p:cNvSpPr/>
          <p:nvPr/>
        </p:nvSpPr>
        <p:spPr>
          <a:xfrm>
            <a:off x="4378927" y="3891777"/>
            <a:ext cx="3218486" cy="1739415"/>
          </a:xfrm>
          <a:prstGeom prst="roundRect">
            <a:avLst>
              <a:gd name="adj" fmla="val 4854"/>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solidFill>
                  <a:srgbClr val="00FF5B"/>
                </a:solidFill>
                <a:latin typeface="IBM Plex Mono" panose="020B0509050203000203" pitchFamily="49" charset="0"/>
                <a:hlinkClick r:id="rId11">
                  <a:extLst>
                    <a:ext uri="{A12FA001-AC4F-418D-AE19-62706E023703}">
                      <ahyp:hlinkClr xmlns:ahyp="http://schemas.microsoft.com/office/drawing/2018/hyperlinkcolor" val="tx"/>
                    </a:ext>
                  </a:extLst>
                </a:hlinkClick>
              </a:rPr>
              <a:t>And many more…</a:t>
            </a:r>
            <a:endParaRPr lang="en-US" sz="1050" dirty="0">
              <a:solidFill>
                <a:srgbClr val="00FF5B"/>
              </a:solidFill>
              <a:latin typeface="IBM Plex Mono" panose="020B0509050203000203" pitchFamily="49" charset="0"/>
            </a:endParaRPr>
          </a:p>
        </p:txBody>
      </p:sp>
      <p:sp>
        <p:nvSpPr>
          <p:cNvPr id="64" name="Title 3">
            <a:extLst>
              <a:ext uri="{FF2B5EF4-FFF2-40B4-BE49-F238E27FC236}">
                <a16:creationId xmlns:a16="http://schemas.microsoft.com/office/drawing/2014/main" id="{93D0D156-DE9A-4D2C-B376-DE75287DA310}"/>
              </a:ext>
            </a:extLst>
          </p:cNvPr>
          <p:cNvSpPr txBox="1">
            <a:spLocks/>
          </p:cNvSpPr>
          <p:nvPr/>
        </p:nvSpPr>
        <p:spPr>
          <a:xfrm>
            <a:off x="8411894" y="2961371"/>
            <a:ext cx="2659905" cy="409044"/>
          </a:xfrm>
          <a:prstGeom prst="rect">
            <a:avLst/>
          </a:prstGeom>
        </p:spPr>
        <p:txBody>
          <a:bodyPr vert="horz" wrap="none" lIns="9144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gn="ctr">
              <a:lnSpc>
                <a:spcPct val="150000"/>
              </a:lnSpc>
            </a:pPr>
            <a:r>
              <a:rPr lang="en-US" sz="1400" dirty="0"/>
              <a:t>Syrius Browser Extension</a:t>
            </a:r>
            <a:br>
              <a:rPr lang="en-US" sz="1400" dirty="0"/>
            </a:br>
            <a:r>
              <a:rPr lang="en-US" sz="900" dirty="0">
                <a:solidFill>
                  <a:srgbClr val="F2F2F2"/>
                </a:solidFill>
              </a:rPr>
              <a:t>by @dexZNNter</a:t>
            </a:r>
            <a:endParaRPr lang="en-US" sz="1400" dirty="0">
              <a:solidFill>
                <a:srgbClr val="F2F2F2"/>
              </a:solidFill>
            </a:endParaRPr>
          </a:p>
        </p:txBody>
      </p:sp>
      <p:grpSp>
        <p:nvGrpSpPr>
          <p:cNvPr id="65" name="Group 64">
            <a:extLst>
              <a:ext uri="{FF2B5EF4-FFF2-40B4-BE49-F238E27FC236}">
                <a16:creationId xmlns:a16="http://schemas.microsoft.com/office/drawing/2014/main" id="{CB4EF98A-846E-4EE1-8076-6CF5277A4443}"/>
              </a:ext>
            </a:extLst>
          </p:cNvPr>
          <p:cNvGrpSpPr/>
          <p:nvPr/>
        </p:nvGrpSpPr>
        <p:grpSpPr>
          <a:xfrm>
            <a:off x="8136250" y="1103934"/>
            <a:ext cx="3211200" cy="1739415"/>
            <a:chOff x="8136250" y="3885838"/>
            <a:chExt cx="3211200" cy="1739415"/>
          </a:xfrm>
        </p:grpSpPr>
        <p:pic>
          <p:nvPicPr>
            <p:cNvPr id="66" name="Picture 65">
              <a:extLst>
                <a:ext uri="{FF2B5EF4-FFF2-40B4-BE49-F238E27FC236}">
                  <a16:creationId xmlns:a16="http://schemas.microsoft.com/office/drawing/2014/main" id="{EE9607F3-171B-47AF-BB77-91C8ED3B0A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4930" y="3941912"/>
              <a:ext cx="926524" cy="1634400"/>
            </a:xfrm>
            <a:prstGeom prst="roundRect">
              <a:avLst>
                <a:gd name="adj" fmla="val 5297"/>
              </a:avLst>
            </a:prstGeom>
          </p:spPr>
        </p:pic>
        <p:pic>
          <p:nvPicPr>
            <p:cNvPr id="67" name="Picture 66">
              <a:extLst>
                <a:ext uri="{FF2B5EF4-FFF2-40B4-BE49-F238E27FC236}">
                  <a16:creationId xmlns:a16="http://schemas.microsoft.com/office/drawing/2014/main" id="{D7B212D6-EE7D-48DA-AB50-7D1F8680F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99585" y="3941912"/>
              <a:ext cx="962055" cy="1634400"/>
            </a:xfrm>
            <a:prstGeom prst="roundRect">
              <a:avLst>
                <a:gd name="adj" fmla="val 2213"/>
              </a:avLst>
            </a:prstGeom>
          </p:spPr>
        </p:pic>
        <p:pic>
          <p:nvPicPr>
            <p:cNvPr id="68" name="Picture 67">
              <a:extLst>
                <a:ext uri="{FF2B5EF4-FFF2-40B4-BE49-F238E27FC236}">
                  <a16:creationId xmlns:a16="http://schemas.microsoft.com/office/drawing/2014/main" id="{FCB477BE-AA69-426F-9913-78522CCF03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41163" y="3941912"/>
              <a:ext cx="975637" cy="1634400"/>
            </a:xfrm>
            <a:prstGeom prst="roundRect">
              <a:avLst>
                <a:gd name="adj" fmla="val 5869"/>
              </a:avLst>
            </a:prstGeom>
          </p:spPr>
        </p:pic>
        <p:sp>
          <p:nvSpPr>
            <p:cNvPr id="69" name="Rectangle: Rounded Corners 68">
              <a:hlinkClick r:id="rId15"/>
              <a:extLst>
                <a:ext uri="{FF2B5EF4-FFF2-40B4-BE49-F238E27FC236}">
                  <a16:creationId xmlns:a16="http://schemas.microsoft.com/office/drawing/2014/main" id="{B37E0F1C-C2F3-4E94-A4B2-E25CA7F5588C}"/>
                </a:ext>
              </a:extLst>
            </p:cNvPr>
            <p:cNvSpPr/>
            <p:nvPr/>
          </p:nvSpPr>
          <p:spPr>
            <a:xfrm>
              <a:off x="8136250" y="3885838"/>
              <a:ext cx="3211200" cy="1739415"/>
            </a:xfrm>
            <a:prstGeom prst="roundRect">
              <a:avLst>
                <a:gd name="adj" fmla="val 4854"/>
              </a:avLst>
            </a:prstGeom>
            <a:solidFill>
              <a:schemeClr val="bg1">
                <a:alpha val="0"/>
              </a:schemeClr>
            </a:solidFill>
            <a:ln>
              <a:solidFill>
                <a:srgbClr val="00FF5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6" name="Picture 75">
            <a:extLst>
              <a:ext uri="{FF2B5EF4-FFF2-40B4-BE49-F238E27FC236}">
                <a16:creationId xmlns:a16="http://schemas.microsoft.com/office/drawing/2014/main" id="{F6A08F95-E9AB-4E99-AF4A-E0E5C2A66570}"/>
              </a:ext>
            </a:extLst>
          </p:cNvPr>
          <p:cNvPicPr>
            <a:picLocks noChangeAspect="1"/>
          </p:cNvPicPr>
          <p:nvPr/>
        </p:nvPicPr>
        <p:blipFill rotWithShape="1">
          <a:blip r:embed="rId16">
            <a:extLst>
              <a:ext uri="{28A0092B-C50C-407E-A947-70E740481C1C}">
                <a14:useLocalDpi xmlns:a14="http://schemas.microsoft.com/office/drawing/2010/main" val="0"/>
              </a:ext>
            </a:extLst>
          </a:blip>
          <a:srcRect l="33226" t="8908" r="33167" b="8817"/>
          <a:stretch/>
        </p:blipFill>
        <p:spPr>
          <a:xfrm>
            <a:off x="8220996" y="3936874"/>
            <a:ext cx="1186848" cy="1634399"/>
          </a:xfrm>
          <a:prstGeom prst="roundRect">
            <a:avLst>
              <a:gd name="adj" fmla="val 5058"/>
            </a:avLst>
          </a:prstGeom>
        </p:spPr>
      </p:pic>
      <p:pic>
        <p:nvPicPr>
          <p:cNvPr id="78" name="Picture 77">
            <a:extLst>
              <a:ext uri="{FF2B5EF4-FFF2-40B4-BE49-F238E27FC236}">
                <a16:creationId xmlns:a16="http://schemas.microsoft.com/office/drawing/2014/main" id="{4519094E-FA65-42A3-8CAF-4921A34AB47E}"/>
              </a:ext>
            </a:extLst>
          </p:cNvPr>
          <p:cNvPicPr>
            <a:picLocks noChangeAspect="1"/>
          </p:cNvPicPr>
          <p:nvPr/>
        </p:nvPicPr>
        <p:blipFill rotWithShape="1">
          <a:blip r:embed="rId17">
            <a:extLst>
              <a:ext uri="{28A0092B-C50C-407E-A947-70E740481C1C}">
                <a14:useLocalDpi xmlns:a14="http://schemas.microsoft.com/office/drawing/2010/main" val="0"/>
              </a:ext>
            </a:extLst>
          </a:blip>
          <a:srcRect l="32938" t="8144" r="32742" b="7835"/>
          <a:stretch/>
        </p:blipFill>
        <p:spPr>
          <a:xfrm>
            <a:off x="10074792" y="3936875"/>
            <a:ext cx="1186848" cy="1634400"/>
          </a:xfrm>
          <a:prstGeom prst="roundRect">
            <a:avLst>
              <a:gd name="adj" fmla="val 6060"/>
            </a:avLst>
          </a:prstGeom>
        </p:spPr>
      </p:pic>
      <p:pic>
        <p:nvPicPr>
          <p:cNvPr id="4098" name="Picture 2">
            <a:extLst>
              <a:ext uri="{FF2B5EF4-FFF2-40B4-BE49-F238E27FC236}">
                <a16:creationId xmlns:a16="http://schemas.microsoft.com/office/drawing/2014/main" id="{FA464746-2AC7-4737-9DB2-5F2B57F8C7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25156" y="4333705"/>
            <a:ext cx="432324" cy="432324"/>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2ED05F21-1659-420F-A142-1FC3CB0BF46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29154" y="4884666"/>
            <a:ext cx="258077" cy="413999"/>
          </a:xfrm>
          <a:prstGeom prst="rect">
            <a:avLst/>
          </a:prstGeom>
        </p:spPr>
      </p:pic>
    </p:spTree>
    <p:extLst>
      <p:ext uri="{BB962C8B-B14F-4D97-AF65-F5344CB8AC3E}">
        <p14:creationId xmlns:p14="http://schemas.microsoft.com/office/powerpoint/2010/main" val="1401706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C1C31-6BC4-46F5-97CF-F7753C8EB12C}"/>
              </a:ext>
            </a:extLst>
          </p:cNvPr>
          <p:cNvSpPr>
            <a:spLocks noGrp="1"/>
          </p:cNvSpPr>
          <p:nvPr>
            <p:ph type="sldNum" sz="quarter" idx="12"/>
          </p:nvPr>
        </p:nvSpPr>
        <p:spPr/>
        <p:txBody>
          <a:bodyPr/>
          <a:lstStyle/>
          <a:p>
            <a:fld id="{5D1CA2A3-E136-4111-AE75-74FFD3CDDD2E}" type="slidenum">
              <a:rPr lang="fr-FR" smtClean="0"/>
              <a:t>33</a:t>
            </a:fld>
            <a:endParaRPr lang="fr-FR"/>
          </a:p>
        </p:txBody>
      </p:sp>
      <p:sp>
        <p:nvSpPr>
          <p:cNvPr id="3" name="Text Placeholder 2">
            <a:extLst>
              <a:ext uri="{FF2B5EF4-FFF2-40B4-BE49-F238E27FC236}">
                <a16:creationId xmlns:a16="http://schemas.microsoft.com/office/drawing/2014/main" id="{2E387B3F-275F-418A-9822-A29620A2F531}"/>
              </a:ext>
            </a:extLst>
          </p:cNvPr>
          <p:cNvSpPr>
            <a:spLocks noGrp="1"/>
          </p:cNvSpPr>
          <p:nvPr>
            <p:ph type="body" idx="13"/>
          </p:nvPr>
        </p:nvSpPr>
        <p:spPr/>
        <p:txBody>
          <a:bodyPr/>
          <a:lstStyle/>
          <a:p>
            <a:r>
              <a:rPr lang="en-US" dirty="0"/>
              <a:t>&gt;to be funded</a:t>
            </a:r>
          </a:p>
        </p:txBody>
      </p:sp>
      <p:sp>
        <p:nvSpPr>
          <p:cNvPr id="5" name="Content Placeholder 4">
            <a:extLst>
              <a:ext uri="{FF2B5EF4-FFF2-40B4-BE49-F238E27FC236}">
                <a16:creationId xmlns:a16="http://schemas.microsoft.com/office/drawing/2014/main" id="{A6E5F92A-19C7-48BC-99C8-9F944EDF6FE5}"/>
              </a:ext>
            </a:extLst>
          </p:cNvPr>
          <p:cNvSpPr>
            <a:spLocks noGrp="1"/>
          </p:cNvSpPr>
          <p:nvPr>
            <p:ph idx="1"/>
          </p:nvPr>
        </p:nvSpPr>
        <p:spPr>
          <a:xfrm>
            <a:off x="838201" y="2362148"/>
            <a:ext cx="6080759" cy="3527983"/>
          </a:xfrm>
        </p:spPr>
        <p:txBody>
          <a:bodyPr/>
          <a:lstStyle/>
          <a:p>
            <a:pPr marL="0" indent="0">
              <a:buNone/>
            </a:pPr>
            <a:r>
              <a:rPr lang="en-US" sz="1400" dirty="0"/>
              <a:t>&gt;hardware wallet support</a:t>
            </a:r>
          </a:p>
          <a:p>
            <a:pPr marL="0" indent="0">
              <a:buNone/>
            </a:pPr>
            <a:r>
              <a:rPr lang="en-US" sz="1400" dirty="0"/>
              <a:t>&gt;smart contract runtime (</a:t>
            </a:r>
            <a:r>
              <a:rPr lang="en-US" sz="1400" dirty="0" err="1"/>
              <a:t>zWASM</a:t>
            </a:r>
            <a:r>
              <a:rPr lang="en-US" sz="1400" dirty="0"/>
              <a:t>)</a:t>
            </a:r>
          </a:p>
          <a:p>
            <a:pPr marL="0" indent="0">
              <a:buNone/>
            </a:pPr>
            <a:r>
              <a:rPr lang="en-US" sz="1400" dirty="0"/>
              <a:t>&gt;SDK ports (C/C++, Swift, Common Lisp)</a:t>
            </a:r>
          </a:p>
          <a:p>
            <a:pPr marL="0" indent="0">
              <a:buNone/>
            </a:pPr>
            <a:r>
              <a:rPr lang="en-US" sz="1400" dirty="0"/>
              <a:t>&gt;znnd optimizations (IBD, tx processing, light node)</a:t>
            </a:r>
          </a:p>
          <a:p>
            <a:pPr marL="0" indent="0">
              <a:buNone/>
            </a:pPr>
            <a:r>
              <a:rPr lang="en-US" sz="1400" dirty="0"/>
              <a:t>&gt;enhanced p2p layer using libp2p</a:t>
            </a:r>
          </a:p>
          <a:p>
            <a:pPr marL="0" indent="0">
              <a:buNone/>
            </a:pPr>
            <a:r>
              <a:rPr lang="en-US" sz="1400" dirty="0"/>
              <a:t>&gt;NFT standard implementation</a:t>
            </a:r>
          </a:p>
          <a:p>
            <a:pPr marL="0" indent="0">
              <a:buNone/>
            </a:pPr>
            <a:r>
              <a:rPr lang="en-US" sz="1400" dirty="0"/>
              <a:t>&gt;merge mining &amp; BTC&lt;&gt;zBTC bridge</a:t>
            </a:r>
          </a:p>
          <a:p>
            <a:pPr marL="0" indent="0">
              <a:buNone/>
            </a:pPr>
            <a:r>
              <a:rPr lang="en-US" sz="1400" dirty="0"/>
              <a:t>&gt;unikernel integrations</a:t>
            </a:r>
          </a:p>
          <a:p>
            <a:pPr marL="0" indent="0">
              <a:buNone/>
            </a:pPr>
            <a:r>
              <a:rPr lang="en-US" sz="1400" dirty="0"/>
              <a:t>&gt;atomic swaps</a:t>
            </a:r>
          </a:p>
          <a:p>
            <a:pPr marL="0" indent="0">
              <a:buNone/>
            </a:pPr>
            <a:r>
              <a:rPr lang="en-US" sz="1400" dirty="0"/>
              <a:t>&gt;frame.sh</a:t>
            </a:r>
          </a:p>
          <a:p>
            <a:pPr marL="0" indent="0">
              <a:buNone/>
            </a:pPr>
            <a:r>
              <a:rPr lang="en-US" sz="1400" dirty="0"/>
              <a:t>&gt;DEX</a:t>
            </a:r>
          </a:p>
          <a:p>
            <a:pPr marL="0" indent="0">
              <a:buNone/>
            </a:pPr>
            <a:r>
              <a:rPr lang="en-US" sz="1400" dirty="0"/>
              <a:t>&gt;...</a:t>
            </a:r>
          </a:p>
          <a:p>
            <a:pPr marL="0" indent="0">
              <a:buNone/>
            </a:pPr>
            <a:endParaRPr lang="en-US" sz="1400" dirty="0"/>
          </a:p>
        </p:txBody>
      </p:sp>
      <p:sp>
        <p:nvSpPr>
          <p:cNvPr id="6" name="Title 5">
            <a:extLst>
              <a:ext uri="{FF2B5EF4-FFF2-40B4-BE49-F238E27FC236}">
                <a16:creationId xmlns:a16="http://schemas.microsoft.com/office/drawing/2014/main" id="{C1775134-1892-4BAA-B2A4-02F0CCD0E2D8}"/>
              </a:ext>
            </a:extLst>
          </p:cNvPr>
          <p:cNvSpPr txBox="1">
            <a:spLocks/>
          </p:cNvSpPr>
          <p:nvPr/>
        </p:nvSpPr>
        <p:spPr>
          <a:xfrm>
            <a:off x="748260" y="950262"/>
            <a:ext cx="4595900" cy="1020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pPr>
              <a:lnSpc>
                <a:spcPct val="150000"/>
              </a:lnSpc>
            </a:pPr>
            <a:r>
              <a:rPr lang="en-US" sz="1900" dirty="0"/>
              <a:t>We are looking for builders to realize the following projects</a:t>
            </a:r>
          </a:p>
        </p:txBody>
      </p:sp>
      <p:pic>
        <p:nvPicPr>
          <p:cNvPr id="1028" name="Picture 4">
            <a:hlinkClick r:id="rId2"/>
            <a:extLst>
              <a:ext uri="{FF2B5EF4-FFF2-40B4-BE49-F238E27FC236}">
                <a16:creationId xmlns:a16="http://schemas.microsoft.com/office/drawing/2014/main" id="{A5E98F26-81AC-469B-A0F6-570A7BF16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48" r="7556"/>
          <a:stretch/>
        </p:blipFill>
        <p:spPr bwMode="auto">
          <a:xfrm>
            <a:off x="6649720" y="2362148"/>
            <a:ext cx="4697730" cy="3193384"/>
          </a:xfrm>
          <a:prstGeom prst="roundRect">
            <a:avLst>
              <a:gd name="adj" fmla="val 6500"/>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843DAD4-5270-4487-B829-FD0807C15D1E}"/>
              </a:ext>
            </a:extLst>
          </p:cNvPr>
          <p:cNvSpPr/>
          <p:nvPr/>
        </p:nvSpPr>
        <p:spPr>
          <a:xfrm>
            <a:off x="6807200" y="4998720"/>
            <a:ext cx="4455160" cy="497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FF5B"/>
                </a:solidFill>
                <a:latin typeface="IBM Plex Mono" panose="020B0509050203000203" pitchFamily="49" charset="0"/>
                <a:hlinkClick r:id="rId2">
                  <a:extLst>
                    <a:ext uri="{A12FA001-AC4F-418D-AE19-62706E023703}">
                      <ahyp:hlinkClr xmlns:ahyp="http://schemas.microsoft.com/office/drawing/2018/hyperlinkcolor" val="tx"/>
                    </a:ext>
                  </a:extLst>
                </a:hlinkClick>
              </a:rPr>
              <a:t>Join our builders</a:t>
            </a:r>
            <a:endParaRPr lang="en-US" dirty="0">
              <a:solidFill>
                <a:srgbClr val="00FF5B"/>
              </a:solidFill>
              <a:latin typeface="IBM Plex Mono" panose="020B0509050203000203" pitchFamily="49" charset="0"/>
            </a:endParaRPr>
          </a:p>
        </p:txBody>
      </p:sp>
    </p:spTree>
    <p:extLst>
      <p:ext uri="{BB962C8B-B14F-4D97-AF65-F5344CB8AC3E}">
        <p14:creationId xmlns:p14="http://schemas.microsoft.com/office/powerpoint/2010/main" val="4189312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C1C31-6BC4-46F5-97CF-F7753C8EB12C}"/>
              </a:ext>
            </a:extLst>
          </p:cNvPr>
          <p:cNvSpPr>
            <a:spLocks noGrp="1"/>
          </p:cNvSpPr>
          <p:nvPr>
            <p:ph type="sldNum" sz="quarter" idx="12"/>
          </p:nvPr>
        </p:nvSpPr>
        <p:spPr/>
        <p:txBody>
          <a:bodyPr/>
          <a:lstStyle/>
          <a:p>
            <a:fld id="{5D1CA2A3-E136-4111-AE75-74FFD3CDDD2E}" type="slidenum">
              <a:rPr lang="fr-FR" smtClean="0"/>
              <a:t>34</a:t>
            </a:fld>
            <a:endParaRPr lang="fr-FR"/>
          </a:p>
        </p:txBody>
      </p:sp>
      <p:sp>
        <p:nvSpPr>
          <p:cNvPr id="3" name="Text Placeholder 2">
            <a:extLst>
              <a:ext uri="{FF2B5EF4-FFF2-40B4-BE49-F238E27FC236}">
                <a16:creationId xmlns:a16="http://schemas.microsoft.com/office/drawing/2014/main" id="{2E387B3F-275F-418A-9822-A29620A2F531}"/>
              </a:ext>
            </a:extLst>
          </p:cNvPr>
          <p:cNvSpPr>
            <a:spLocks noGrp="1"/>
          </p:cNvSpPr>
          <p:nvPr>
            <p:ph type="body" idx="13"/>
          </p:nvPr>
        </p:nvSpPr>
        <p:spPr/>
        <p:txBody>
          <a:bodyPr/>
          <a:lstStyle/>
          <a:p>
            <a:r>
              <a:rPr lang="en-US" dirty="0"/>
              <a:t>&gt;FAQ</a:t>
            </a:r>
          </a:p>
        </p:txBody>
      </p:sp>
      <p:sp>
        <p:nvSpPr>
          <p:cNvPr id="5" name="Content Placeholder 4">
            <a:extLst>
              <a:ext uri="{FF2B5EF4-FFF2-40B4-BE49-F238E27FC236}">
                <a16:creationId xmlns:a16="http://schemas.microsoft.com/office/drawing/2014/main" id="{A6E5F92A-19C7-48BC-99C8-9F944EDF6FE5}"/>
              </a:ext>
            </a:extLst>
          </p:cNvPr>
          <p:cNvSpPr>
            <a:spLocks noGrp="1"/>
          </p:cNvSpPr>
          <p:nvPr>
            <p:ph idx="1"/>
          </p:nvPr>
        </p:nvSpPr>
        <p:spPr>
          <a:xfrm>
            <a:off x="838201" y="1024750"/>
            <a:ext cx="6561405" cy="4865382"/>
          </a:xfrm>
        </p:spPr>
        <p:txBody>
          <a:bodyPr anchor="ctr"/>
          <a:lstStyle/>
          <a:p>
            <a:pPr marL="0" indent="0">
              <a:lnSpc>
                <a:spcPct val="100000"/>
              </a:lnSpc>
              <a:buNone/>
            </a:pPr>
            <a:r>
              <a:rPr lang="en-US" sz="1400" b="1" dirty="0"/>
              <a:t>&gt;How to get ZNN</a:t>
            </a:r>
          </a:p>
          <a:p>
            <a:pPr marL="0" indent="0">
              <a:lnSpc>
                <a:spcPct val="100000"/>
              </a:lnSpc>
              <a:buNone/>
            </a:pPr>
            <a:r>
              <a:rPr lang="en-US" sz="1400" dirty="0"/>
              <a:t>&gt;</a:t>
            </a:r>
            <a:r>
              <a:rPr lang="en-US" sz="1400" dirty="0">
                <a:hlinkClick r:id="rId2">
                  <a:extLst>
                    <a:ext uri="{A12FA001-AC4F-418D-AE19-62706E023703}">
                      <ahyp:hlinkClr xmlns:ahyp="http://schemas.microsoft.com/office/drawing/2018/hyperlinkcolor" val="tx"/>
                    </a:ext>
                  </a:extLst>
                </a:hlinkClick>
              </a:rPr>
              <a:t>Buy wZNN and bridge it to ZNN</a:t>
            </a:r>
            <a:endParaRPr lang="en-US" sz="1400" dirty="0"/>
          </a:p>
          <a:p>
            <a:pPr marL="0" indent="0">
              <a:lnSpc>
                <a:spcPct val="100000"/>
              </a:lnSpc>
              <a:buNone/>
            </a:pPr>
            <a:r>
              <a:rPr lang="en-US" sz="1400" dirty="0"/>
              <a:t>&gt;</a:t>
            </a:r>
            <a:r>
              <a:rPr lang="en-US" sz="1400" dirty="0">
                <a:hlinkClick r:id="rId3">
                  <a:extLst>
                    <a:ext uri="{A12FA001-AC4F-418D-AE19-62706E023703}">
                      <ahyp:hlinkClr xmlns:ahyp="http://schemas.microsoft.com/office/drawing/2018/hyperlinkcolor" val="tx"/>
                    </a:ext>
                  </a:extLst>
                </a:hlinkClick>
              </a:rPr>
              <a:t>OTC channel</a:t>
            </a:r>
            <a:r>
              <a:rPr lang="en-US" sz="1400" dirty="0"/>
              <a:t> (beware of scammers)</a:t>
            </a:r>
          </a:p>
          <a:p>
            <a:pPr marL="0" indent="0">
              <a:lnSpc>
                <a:spcPct val="100000"/>
              </a:lnSpc>
              <a:buNone/>
            </a:pPr>
            <a:endParaRPr lang="en-US" sz="1400" dirty="0"/>
          </a:p>
          <a:p>
            <a:pPr marL="0" indent="0">
              <a:lnSpc>
                <a:spcPct val="100000"/>
              </a:lnSpc>
              <a:buNone/>
            </a:pPr>
            <a:r>
              <a:rPr lang="en-US" sz="1400" b="1" dirty="0"/>
              <a:t>&gt;How to get QSR</a:t>
            </a:r>
          </a:p>
          <a:p>
            <a:pPr marL="0" indent="0">
              <a:lnSpc>
                <a:spcPct val="100000"/>
              </a:lnSpc>
              <a:buNone/>
            </a:pPr>
            <a:r>
              <a:rPr lang="en-US" sz="1400" dirty="0"/>
              <a:t>&gt;No secondary market exists yet, try OTC</a:t>
            </a:r>
          </a:p>
          <a:p>
            <a:pPr marL="0" indent="0">
              <a:lnSpc>
                <a:spcPct val="100000"/>
              </a:lnSpc>
              <a:buNone/>
            </a:pPr>
            <a:endParaRPr lang="en-US" sz="1400" dirty="0"/>
          </a:p>
          <a:p>
            <a:pPr marL="0" indent="0">
              <a:lnSpc>
                <a:spcPct val="100000"/>
              </a:lnSpc>
              <a:buNone/>
            </a:pPr>
            <a:r>
              <a:rPr lang="en-US" sz="1400" b="1" dirty="0"/>
              <a:t>&gt;How to run network infra and earn yield</a:t>
            </a:r>
          </a:p>
          <a:p>
            <a:pPr marL="84138" indent="-84138">
              <a:lnSpc>
                <a:spcPct val="100000"/>
              </a:lnSpc>
              <a:buNone/>
            </a:pPr>
            <a:r>
              <a:rPr lang="en-US" sz="1400" dirty="0"/>
              <a:t>&gt;Download the </a:t>
            </a:r>
            <a:r>
              <a:rPr lang="en-US" sz="1400" dirty="0">
                <a:hlinkClick r:id="rId4">
                  <a:extLst>
                    <a:ext uri="{A12FA001-AC4F-418D-AE19-62706E023703}">
                      <ahyp:hlinkClr xmlns:ahyp="http://schemas.microsoft.com/office/drawing/2018/hyperlinkcolor" val="tx"/>
                    </a:ext>
                  </a:extLst>
                </a:hlinkClick>
              </a:rPr>
              <a:t>SYRIUS wallet</a:t>
            </a:r>
            <a:r>
              <a:rPr lang="en-US" sz="1400" dirty="0"/>
              <a:t> and run a Pillar, Sentinel, Stake, Delegate, or </a:t>
            </a:r>
            <a:r>
              <a:rPr lang="en-US" sz="1400" dirty="0">
                <a:hlinkClick r:id="rId5">
                  <a:extLst>
                    <a:ext uri="{A12FA001-AC4F-418D-AE19-62706E023703}">
                      <ahyp:hlinkClr xmlns:ahyp="http://schemas.microsoft.com/office/drawing/2018/hyperlinkcolor" val="tx"/>
                    </a:ext>
                  </a:extLst>
                </a:hlinkClick>
              </a:rPr>
              <a:t>LP on PCS</a:t>
            </a:r>
            <a:endParaRPr lang="en-US" sz="1400" dirty="0"/>
          </a:p>
          <a:p>
            <a:pPr marL="0" indent="0">
              <a:lnSpc>
                <a:spcPct val="100000"/>
              </a:lnSpc>
              <a:buNone/>
            </a:pPr>
            <a:endParaRPr lang="en-US" sz="1400" dirty="0"/>
          </a:p>
          <a:p>
            <a:pPr marL="0" indent="0">
              <a:lnSpc>
                <a:spcPct val="100000"/>
              </a:lnSpc>
              <a:buNone/>
            </a:pPr>
            <a:r>
              <a:rPr lang="en-US" sz="1400" b="1" dirty="0"/>
              <a:t>&gt;How to apply for an AZ grant</a:t>
            </a:r>
          </a:p>
          <a:p>
            <a:pPr marL="0" indent="0">
              <a:lnSpc>
                <a:spcPct val="100000"/>
              </a:lnSpc>
              <a:buNone/>
            </a:pPr>
            <a:r>
              <a:rPr lang="en-US" sz="1400" dirty="0"/>
              <a:t>&gt;</a:t>
            </a:r>
            <a:r>
              <a:rPr lang="en-US" sz="1400" dirty="0">
                <a:hlinkClick r:id="rId6">
                  <a:extLst>
                    <a:ext uri="{A12FA001-AC4F-418D-AE19-62706E023703}">
                      <ahyp:hlinkClr xmlns:ahyp="http://schemas.microsoft.com/office/drawing/2018/hyperlinkcolor" val="tx"/>
                    </a:ext>
                  </a:extLst>
                </a:hlinkClick>
              </a:rPr>
              <a:t>Follow these instructions</a:t>
            </a:r>
            <a:endParaRPr lang="en-US" sz="1400" dirty="0"/>
          </a:p>
        </p:txBody>
      </p:sp>
      <p:grpSp>
        <p:nvGrpSpPr>
          <p:cNvPr id="12" name="Group 11">
            <a:extLst>
              <a:ext uri="{FF2B5EF4-FFF2-40B4-BE49-F238E27FC236}">
                <a16:creationId xmlns:a16="http://schemas.microsoft.com/office/drawing/2014/main" id="{711643CA-CB7A-41EF-AD89-5FA6EA5CA3F6}"/>
              </a:ext>
            </a:extLst>
          </p:cNvPr>
          <p:cNvGrpSpPr/>
          <p:nvPr/>
        </p:nvGrpSpPr>
        <p:grpSpPr>
          <a:xfrm>
            <a:off x="8006332" y="2513605"/>
            <a:ext cx="3341118" cy="1837090"/>
            <a:chOff x="7476306" y="2513605"/>
            <a:chExt cx="3341118" cy="1837090"/>
          </a:xfrm>
        </p:grpSpPr>
        <p:sp>
          <p:nvSpPr>
            <p:cNvPr id="13" name="TextBox 12">
              <a:extLst>
                <a:ext uri="{FF2B5EF4-FFF2-40B4-BE49-F238E27FC236}">
                  <a16:creationId xmlns:a16="http://schemas.microsoft.com/office/drawing/2014/main" id="{60245CCE-795A-449D-8E40-25C5EC91B39E}"/>
                </a:ext>
              </a:extLst>
            </p:cNvPr>
            <p:cNvSpPr txBox="1"/>
            <p:nvPr/>
          </p:nvSpPr>
          <p:spPr>
            <a:xfrm>
              <a:off x="7476306" y="3472634"/>
              <a:ext cx="3341118" cy="878061"/>
            </a:xfrm>
            <a:prstGeom prst="rect">
              <a:avLst/>
            </a:prstGeom>
            <a:noFill/>
          </p:spPr>
          <p:txBody>
            <a:bodyPr wrap="square" anchor="ctr">
              <a:spAutoFit/>
            </a:bodyPr>
            <a:lstStyle/>
            <a:p>
              <a:pPr algn="ctr">
                <a:lnSpc>
                  <a:spcPct val="150000"/>
                </a:lnSpc>
              </a:pPr>
              <a:r>
                <a:rPr lang="en-US" b="1" dirty="0">
                  <a:solidFill>
                    <a:srgbClr val="00FF5B"/>
                  </a:solidFill>
                  <a:latin typeface="IBM Plex Mono" panose="020B0509050203000203" pitchFamily="49" charset="0"/>
                </a:rPr>
                <a:t>More questions? </a:t>
              </a:r>
            </a:p>
            <a:p>
              <a:pPr algn="ctr">
                <a:lnSpc>
                  <a:spcPct val="150000"/>
                </a:lnSpc>
              </a:pPr>
              <a:r>
                <a:rPr lang="en-US" b="1" dirty="0">
                  <a:solidFill>
                    <a:srgbClr val="00FF5B"/>
                  </a:solidFill>
                  <a:latin typeface="IBM Plex Mono" panose="020B0509050203000203" pitchFamily="49" charset="0"/>
                </a:rPr>
                <a:t>Ask the community!</a:t>
              </a:r>
            </a:p>
          </p:txBody>
        </p:sp>
        <p:pic>
          <p:nvPicPr>
            <p:cNvPr id="11" name="Picture 10">
              <a:hlinkClick r:id="rId7"/>
              <a:extLst>
                <a:ext uri="{FF2B5EF4-FFF2-40B4-BE49-F238E27FC236}">
                  <a16:creationId xmlns:a16="http://schemas.microsoft.com/office/drawing/2014/main" id="{FD192105-B6D9-413C-A7D6-DAB147929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8390" y="2513605"/>
              <a:ext cx="776950" cy="776950"/>
            </a:xfrm>
            <a:prstGeom prst="rect">
              <a:avLst/>
            </a:prstGeom>
          </p:spPr>
        </p:pic>
      </p:grpSp>
    </p:spTree>
    <p:extLst>
      <p:ext uri="{BB962C8B-B14F-4D97-AF65-F5344CB8AC3E}">
        <p14:creationId xmlns:p14="http://schemas.microsoft.com/office/powerpoint/2010/main" val="372526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C617FE-FE5E-4EB7-8AA9-6BB0C86C6D5F}"/>
              </a:ext>
            </a:extLst>
          </p:cNvPr>
          <p:cNvSpPr/>
          <p:nvPr/>
        </p:nvSpPr>
        <p:spPr>
          <a:xfrm>
            <a:off x="0" y="4454012"/>
            <a:ext cx="12192000" cy="2403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ild">
            <a:extLst>
              <a:ext uri="{FF2B5EF4-FFF2-40B4-BE49-F238E27FC236}">
                <a16:creationId xmlns:a16="http://schemas.microsoft.com/office/drawing/2014/main" id="{5FCD72EC-EC71-419E-9280-0A24D9B2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742" y="547943"/>
            <a:ext cx="5152516" cy="5152516"/>
          </a:xfrm>
          <a:prstGeom prst="ellipse">
            <a:avLst/>
          </a:prstGeom>
          <a:noFill/>
          <a:extLst>
            <a:ext uri="{909E8E84-426E-40DD-AFC4-6F175D3DCCD1}">
              <a14:hiddenFill xmlns:a14="http://schemas.microsoft.com/office/drawing/2010/main">
                <a:solidFill>
                  <a:srgbClr val="FFFFFF"/>
                </a:solidFill>
              </a14:hiddenFill>
            </a:ext>
          </a:extLst>
        </p:spPr>
      </p:pic>
      <p:sp>
        <p:nvSpPr>
          <p:cNvPr id="49" name="Text Placeholder 7">
            <a:extLst>
              <a:ext uri="{FF2B5EF4-FFF2-40B4-BE49-F238E27FC236}">
                <a16:creationId xmlns:a16="http://schemas.microsoft.com/office/drawing/2014/main" id="{64E06F9F-FB4B-4E02-A2C8-941B5F7A708A}"/>
              </a:ext>
            </a:extLst>
          </p:cNvPr>
          <p:cNvSpPr txBox="1">
            <a:spLocks/>
          </p:cNvSpPr>
          <p:nvPr/>
        </p:nvSpPr>
        <p:spPr>
          <a:xfrm>
            <a:off x="8494364" y="2729090"/>
            <a:ext cx="3697636" cy="793043"/>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0"/>
              </a:spcBef>
            </a:pPr>
            <a:r>
              <a:rPr lang="en-US" sz="3200" b="0" dirty="0">
                <a:latin typeface="IBM Plex Mono" panose="020B0509050203000203" pitchFamily="49" charset="0"/>
              </a:rPr>
              <a:t>₿LOCK </a:t>
            </a:r>
            <a:br>
              <a:rPr lang="en-US" sz="3200" b="0" dirty="0">
                <a:latin typeface="IBM Plex Mono" panose="020B0509050203000203" pitchFamily="49" charset="0"/>
              </a:rPr>
            </a:br>
            <a:r>
              <a:rPr lang="en-US" sz="3200" b="0" dirty="0">
                <a:latin typeface="IBM Plex Mono" panose="020B0509050203000203" pitchFamily="49" charset="0"/>
              </a:rPr>
              <a:t>709632</a:t>
            </a:r>
          </a:p>
        </p:txBody>
      </p:sp>
      <p:sp>
        <p:nvSpPr>
          <p:cNvPr id="51" name="Text Placeholder 7">
            <a:extLst>
              <a:ext uri="{FF2B5EF4-FFF2-40B4-BE49-F238E27FC236}">
                <a16:creationId xmlns:a16="http://schemas.microsoft.com/office/drawing/2014/main" id="{E6C2E4C6-ABF4-4287-8536-DE664BB7BE32}"/>
              </a:ext>
            </a:extLst>
          </p:cNvPr>
          <p:cNvSpPr txBox="1">
            <a:spLocks/>
          </p:cNvSpPr>
          <p:nvPr/>
        </p:nvSpPr>
        <p:spPr>
          <a:xfrm>
            <a:off x="0" y="2727679"/>
            <a:ext cx="3697636" cy="793043"/>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0"/>
              </a:spcBef>
            </a:pPr>
            <a:r>
              <a:rPr lang="en-US" sz="3200" b="0" dirty="0">
                <a:latin typeface="IBM Plex Mono" panose="020B0509050203000203" pitchFamily="49" charset="0"/>
              </a:rPr>
              <a:t>TAPROOT</a:t>
            </a:r>
          </a:p>
        </p:txBody>
      </p:sp>
      <p:sp>
        <p:nvSpPr>
          <p:cNvPr id="52" name="TextBox 51">
            <a:extLst>
              <a:ext uri="{FF2B5EF4-FFF2-40B4-BE49-F238E27FC236}">
                <a16:creationId xmlns:a16="http://schemas.microsoft.com/office/drawing/2014/main" id="{77682F09-1321-4387-AEB6-6090A9B6016E}"/>
              </a:ext>
            </a:extLst>
          </p:cNvPr>
          <p:cNvSpPr txBox="1"/>
          <p:nvPr/>
        </p:nvSpPr>
        <p:spPr>
          <a:xfrm>
            <a:off x="1198551" y="5514214"/>
            <a:ext cx="9794899" cy="883062"/>
          </a:xfrm>
          <a:prstGeom prst="rect">
            <a:avLst/>
          </a:prstGeom>
          <a:noFill/>
        </p:spPr>
        <p:txBody>
          <a:bodyPr wrap="square" lIns="0" rIns="0">
            <a:spAutoFit/>
          </a:bodyPr>
          <a:lstStyle/>
          <a:p>
            <a:pPr marL="0" indent="0" algn="ctr">
              <a:lnSpc>
                <a:spcPct val="150000"/>
              </a:lnSpc>
              <a:buNone/>
            </a:pPr>
            <a:r>
              <a:rPr lang="en-US" sz="2000" dirty="0">
                <a:solidFill>
                  <a:srgbClr val="00FF5B"/>
                </a:solidFill>
                <a:latin typeface="IBM Plex Mono Light" panose="020B0409050203000203" pitchFamily="49" charset="0"/>
              </a:rPr>
              <a:t>“Never doubt you can make history. You already have.”</a:t>
            </a:r>
          </a:p>
          <a:p>
            <a:pPr marL="0" indent="0" algn="ctr">
              <a:lnSpc>
                <a:spcPct val="150000"/>
              </a:lnSpc>
              <a:buNone/>
            </a:pPr>
            <a:r>
              <a:rPr lang="en-US" sz="1600" dirty="0">
                <a:solidFill>
                  <a:srgbClr val="00FF5B"/>
                </a:solidFill>
                <a:latin typeface="IBM Plex Mono Light" panose="020B0409050203000203" pitchFamily="49" charset="0"/>
              </a:rPr>
              <a:t>@zenon_network</a:t>
            </a:r>
          </a:p>
        </p:txBody>
      </p:sp>
      <p:sp>
        <p:nvSpPr>
          <p:cNvPr id="2" name="Rectangle 1">
            <a:hlinkClick r:id="rId4"/>
            <a:extLst>
              <a:ext uri="{FF2B5EF4-FFF2-40B4-BE49-F238E27FC236}">
                <a16:creationId xmlns:a16="http://schemas.microsoft.com/office/drawing/2014/main" id="{5D1702A0-A9AA-4145-95F3-13A6B962EA71}"/>
              </a:ext>
            </a:extLst>
          </p:cNvPr>
          <p:cNvSpPr/>
          <p:nvPr/>
        </p:nvSpPr>
        <p:spPr>
          <a:xfrm>
            <a:off x="0" y="0"/>
            <a:ext cx="12192000" cy="685799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Tree>
    <p:extLst>
      <p:ext uri="{BB962C8B-B14F-4D97-AF65-F5344CB8AC3E}">
        <p14:creationId xmlns:p14="http://schemas.microsoft.com/office/powerpoint/2010/main" val="3575268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2F05E-B152-4664-98DB-D221DC531069}"/>
              </a:ext>
            </a:extLst>
          </p:cNvPr>
          <p:cNvSpPr txBox="1"/>
          <p:nvPr/>
        </p:nvSpPr>
        <p:spPr>
          <a:xfrm>
            <a:off x="3926513" y="1695637"/>
            <a:ext cx="4338972" cy="926725"/>
          </a:xfrm>
          <a:prstGeom prst="rect">
            <a:avLst/>
          </a:prstGeom>
          <a:noFill/>
        </p:spPr>
        <p:txBody>
          <a:bodyPr wrap="square" lIns="0" rIns="0" anchor="ctr">
            <a:noAutofit/>
          </a:bodyPr>
          <a:lstStyle/>
          <a:p>
            <a:pPr algn="ctr">
              <a:lnSpc>
                <a:spcPct val="150000"/>
              </a:lnSpc>
            </a:pPr>
            <a:r>
              <a:rPr lang="en-US" sz="1000" b="1" dirty="0">
                <a:solidFill>
                  <a:srgbClr val="00FF5B"/>
                </a:solidFill>
                <a:latin typeface="IBM Plex Mono Light" panose="020B0409050203000203" pitchFamily="49" charset="0"/>
              </a:rPr>
              <a:t>My gratitude goes to </a:t>
            </a:r>
            <a:r>
              <a:rPr lang="en-US" sz="1000" b="1" dirty="0">
                <a:solidFill>
                  <a:srgbClr val="00FF5B"/>
                </a:solidFill>
                <a:latin typeface="IBM Plex Mono Light" panose="020B0409050203000203" pitchFamily="49" charset="0"/>
                <a:hlinkClick r:id="rId2">
                  <a:extLst>
                    <a:ext uri="{A12FA001-AC4F-418D-AE19-62706E023703}">
                      <ahyp:hlinkClr xmlns:ahyp="http://schemas.microsoft.com/office/drawing/2018/hyperlinkcolor" val="tx"/>
                    </a:ext>
                  </a:extLst>
                </a:hlinkClick>
              </a:rPr>
              <a:t>Layiid</a:t>
            </a:r>
            <a:r>
              <a:rPr lang="en-US" sz="1000" b="1" dirty="0">
                <a:solidFill>
                  <a:srgbClr val="00FF5B"/>
                </a:solidFill>
                <a:latin typeface="IBM Plex Mono Light" panose="020B0409050203000203" pitchFamily="49" charset="0"/>
              </a:rPr>
              <a:t>, </a:t>
            </a:r>
            <a:r>
              <a:rPr lang="en-US" sz="1000" b="1" dirty="0">
                <a:solidFill>
                  <a:srgbClr val="00FF5B"/>
                </a:solidFill>
                <a:latin typeface="IBM Plex Mono Light" panose="020B0409050203000203" pitchFamily="49" charset="0"/>
                <a:hlinkClick r:id="rId3">
                  <a:extLst>
                    <a:ext uri="{A12FA001-AC4F-418D-AE19-62706E023703}">
                      <ahyp:hlinkClr xmlns:ahyp="http://schemas.microsoft.com/office/drawing/2018/hyperlinkcolor" val="tx"/>
                    </a:ext>
                  </a:extLst>
                </a:hlinkClick>
              </a:rPr>
              <a:t>George</a:t>
            </a:r>
            <a:r>
              <a:rPr lang="en-US" sz="1000" b="1" dirty="0">
                <a:solidFill>
                  <a:srgbClr val="00FF5B"/>
                </a:solidFill>
                <a:latin typeface="IBM Plex Mono Light" panose="020B0409050203000203" pitchFamily="49" charset="0"/>
              </a:rPr>
              <a:t>, and </a:t>
            </a:r>
            <a:r>
              <a:rPr lang="en-US" sz="1000" b="1" dirty="0">
                <a:solidFill>
                  <a:srgbClr val="00FF5B"/>
                </a:solidFill>
                <a:latin typeface="IBM Plex Mono Light" panose="020B0409050203000203" pitchFamily="49" charset="0"/>
                <a:hlinkClick r:id="rId4">
                  <a:extLst>
                    <a:ext uri="{A12FA001-AC4F-418D-AE19-62706E023703}">
                      <ahyp:hlinkClr xmlns:ahyp="http://schemas.microsoft.com/office/drawing/2018/hyperlinkcolor" val="tx"/>
                    </a:ext>
                  </a:extLst>
                </a:hlinkClick>
              </a:rPr>
              <a:t>0x3639</a:t>
            </a:r>
            <a:r>
              <a:rPr lang="en-US" sz="1000" b="1" dirty="0">
                <a:solidFill>
                  <a:srgbClr val="00FF5B"/>
                </a:solidFill>
                <a:latin typeface="IBM Plex Mono Light" panose="020B0409050203000203" pitchFamily="49" charset="0"/>
              </a:rPr>
              <a:t> for their support during the creation of this deck.</a:t>
            </a:r>
          </a:p>
          <a:p>
            <a:pPr algn="ctr">
              <a:lnSpc>
                <a:spcPct val="150000"/>
              </a:lnSpc>
            </a:pPr>
            <a:endParaRPr lang="en-US" sz="1200" b="1" dirty="0">
              <a:solidFill>
                <a:srgbClr val="00FF5B"/>
              </a:solidFill>
              <a:latin typeface="IBM Plex Mono Light" panose="020B0409050203000203" pitchFamily="49" charset="0"/>
            </a:endParaRPr>
          </a:p>
          <a:p>
            <a:pPr algn="ctr">
              <a:lnSpc>
                <a:spcPct val="150000"/>
              </a:lnSpc>
            </a:pPr>
            <a:r>
              <a:rPr lang="en-US" sz="1000" dirty="0">
                <a:solidFill>
                  <a:srgbClr val="00FF5B"/>
                </a:solidFill>
                <a:latin typeface="IBM Plex Mono" panose="020B0509050203000203" pitchFamily="49" charset="0"/>
              </a:rPr>
              <a:t>Extension &amp; change requests: @shazzamazzash (Telegram).</a:t>
            </a:r>
          </a:p>
        </p:txBody>
      </p:sp>
      <p:pic>
        <p:nvPicPr>
          <p:cNvPr id="4" name="Picture 3">
            <a:hlinkClick r:id="rId5"/>
            <a:extLst>
              <a:ext uri="{FF2B5EF4-FFF2-40B4-BE49-F238E27FC236}">
                <a16:creationId xmlns:a16="http://schemas.microsoft.com/office/drawing/2014/main" id="{26C57BFA-EB2D-43AC-A542-42CDA431AB83}"/>
              </a:ext>
            </a:extLst>
          </p:cNvPr>
          <p:cNvPicPr>
            <a:picLocks noChangeAspect="1"/>
          </p:cNvPicPr>
          <p:nvPr/>
        </p:nvPicPr>
        <p:blipFill>
          <a:blip r:embed="rId6"/>
          <a:stretch>
            <a:fillRect/>
          </a:stretch>
        </p:blipFill>
        <p:spPr>
          <a:xfrm>
            <a:off x="5193038" y="3100066"/>
            <a:ext cx="1805925" cy="1805925"/>
          </a:xfrm>
          <a:prstGeom prst="ellipse">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4ACC94FB-C2BC-4A7D-AFD9-5A65792BA180}"/>
              </a:ext>
            </a:extLst>
          </p:cNvPr>
          <p:cNvSpPr txBox="1"/>
          <p:nvPr/>
        </p:nvSpPr>
        <p:spPr>
          <a:xfrm>
            <a:off x="5432666" y="5176498"/>
            <a:ext cx="1326668" cy="276999"/>
          </a:xfrm>
          <a:prstGeom prst="rect">
            <a:avLst/>
          </a:prstGeom>
          <a:noFill/>
        </p:spPr>
        <p:txBody>
          <a:bodyPr wrap="square">
            <a:spAutoFit/>
          </a:bodyPr>
          <a:lstStyle/>
          <a:p>
            <a:pPr algn="ctr"/>
            <a:r>
              <a:rPr lang="en-US" sz="1200" dirty="0">
                <a:solidFill>
                  <a:srgbClr val="00FF5B"/>
                </a:solidFill>
                <a:latin typeface="IBM Plex Mono" panose="020B0509050203000203" pitchFamily="49" charset="0"/>
              </a:rPr>
              <a:t>Shazz</a:t>
            </a:r>
            <a:endParaRPr lang="en-US" dirty="0">
              <a:solidFill>
                <a:srgbClr val="00FF5B"/>
              </a:solidFill>
              <a:latin typeface="IBM Plex Mono" panose="020B0509050203000203" pitchFamily="49" charset="0"/>
            </a:endParaRPr>
          </a:p>
        </p:txBody>
      </p:sp>
    </p:spTree>
    <p:extLst>
      <p:ext uri="{BB962C8B-B14F-4D97-AF65-F5344CB8AC3E}">
        <p14:creationId xmlns:p14="http://schemas.microsoft.com/office/powerpoint/2010/main" val="100364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22E6CDD-8F80-44C0-928E-59C68CD956AA}"/>
              </a:ext>
            </a:extLst>
          </p:cNvPr>
          <p:cNvSpPr/>
          <p:nvPr/>
        </p:nvSpPr>
        <p:spPr>
          <a:xfrm>
            <a:off x="6875958" y="5719245"/>
            <a:ext cx="2593479"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A87F837C-DC4D-44B4-ABB3-862498BF5C26}"/>
              </a:ext>
            </a:extLst>
          </p:cNvPr>
          <p:cNvSpPr/>
          <p:nvPr/>
        </p:nvSpPr>
        <p:spPr>
          <a:xfrm>
            <a:off x="6875959" y="5182670"/>
            <a:ext cx="2327308"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6766C7DF-AE84-4CD8-87AA-582AA0DA18B8}"/>
              </a:ext>
            </a:extLst>
          </p:cNvPr>
          <p:cNvSpPr/>
          <p:nvPr/>
        </p:nvSpPr>
        <p:spPr>
          <a:xfrm>
            <a:off x="6849467" y="4207410"/>
            <a:ext cx="2900958"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16ACE91A-DFAC-4981-92D8-460B3ED45EC8}"/>
              </a:ext>
            </a:extLst>
          </p:cNvPr>
          <p:cNvSpPr/>
          <p:nvPr/>
        </p:nvSpPr>
        <p:spPr>
          <a:xfrm>
            <a:off x="7230467" y="3229510"/>
            <a:ext cx="954683"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5739EF60-6E1B-4CB1-952C-5AC2807BF40E}"/>
              </a:ext>
            </a:extLst>
          </p:cNvPr>
          <p:cNvSpPr/>
          <p:nvPr/>
        </p:nvSpPr>
        <p:spPr>
          <a:xfrm>
            <a:off x="7618576" y="2516194"/>
            <a:ext cx="1564713"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0FDC40F-AE43-457D-8B62-F3A86A2F4A96}"/>
              </a:ext>
            </a:extLst>
          </p:cNvPr>
          <p:cNvSpPr/>
          <p:nvPr/>
        </p:nvSpPr>
        <p:spPr>
          <a:xfrm>
            <a:off x="918364" y="5396954"/>
            <a:ext cx="4164811"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34EAF061-AD0E-4BD1-8347-2E9B9DEA0D3C}"/>
              </a:ext>
            </a:extLst>
          </p:cNvPr>
          <p:cNvSpPr/>
          <p:nvPr/>
        </p:nvSpPr>
        <p:spPr>
          <a:xfrm>
            <a:off x="918367" y="4847159"/>
            <a:ext cx="783434"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E5E1858C-B6EB-43F6-8EFB-1443E4FFCE49}"/>
              </a:ext>
            </a:extLst>
          </p:cNvPr>
          <p:cNvSpPr/>
          <p:nvPr/>
        </p:nvSpPr>
        <p:spPr>
          <a:xfrm>
            <a:off x="4430864" y="4596334"/>
            <a:ext cx="984111"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BA961C4C-F808-4E58-84AB-2F6535F5BE42}"/>
              </a:ext>
            </a:extLst>
          </p:cNvPr>
          <p:cNvSpPr/>
          <p:nvPr/>
        </p:nvSpPr>
        <p:spPr>
          <a:xfrm>
            <a:off x="918366" y="2410623"/>
            <a:ext cx="1602584"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BEBB9A9D-13E2-4DB6-B9A9-E659DF13EC62}"/>
              </a:ext>
            </a:extLst>
          </p:cNvPr>
          <p:cNvSpPr/>
          <p:nvPr/>
        </p:nvSpPr>
        <p:spPr>
          <a:xfrm>
            <a:off x="4430864" y="2127395"/>
            <a:ext cx="984110"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F80F0F6-6856-41FF-AA6F-39F5326EA229}"/>
              </a:ext>
            </a:extLst>
          </p:cNvPr>
          <p:cNvSpPr/>
          <p:nvPr/>
        </p:nvSpPr>
        <p:spPr>
          <a:xfrm>
            <a:off x="918367" y="2139602"/>
            <a:ext cx="1471349" cy="12206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0" name="Graphic 49">
            <a:extLst>
              <a:ext uri="{FF2B5EF4-FFF2-40B4-BE49-F238E27FC236}">
                <a16:creationId xmlns:a16="http://schemas.microsoft.com/office/drawing/2014/main" id="{E9CBE9F6-4B3B-4197-B1A7-FB9DBA5FACB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52256" y="952431"/>
            <a:ext cx="1194744" cy="468764"/>
          </a:xfrm>
          <a:prstGeom prst="rect">
            <a:avLst/>
          </a:prstGeom>
        </p:spPr>
      </p:pic>
      <p:pic>
        <p:nvPicPr>
          <p:cNvPr id="49" name="Graphic 48">
            <a:extLst>
              <a:ext uri="{FF2B5EF4-FFF2-40B4-BE49-F238E27FC236}">
                <a16:creationId xmlns:a16="http://schemas.microsoft.com/office/drawing/2014/main" id="{6320B9CF-D753-4E72-BBD4-255AA719DAE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1850" y="3711022"/>
            <a:ext cx="1137443" cy="468764"/>
          </a:xfrm>
          <a:prstGeom prst="rect">
            <a:avLst/>
          </a:prstGeom>
        </p:spPr>
      </p:pic>
      <p:pic>
        <p:nvPicPr>
          <p:cNvPr id="48" name="Graphic 47">
            <a:extLst>
              <a:ext uri="{FF2B5EF4-FFF2-40B4-BE49-F238E27FC236}">
                <a16:creationId xmlns:a16="http://schemas.microsoft.com/office/drawing/2014/main" id="{7A6B7668-6CA7-4070-AC9F-73BB3CB62B2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1850" y="1010441"/>
            <a:ext cx="1267883" cy="468764"/>
          </a:xfrm>
          <a:prstGeom prst="rect">
            <a:avLst/>
          </a:prstGeom>
        </p:spPr>
      </p:pic>
      <p:sp>
        <p:nvSpPr>
          <p:cNvPr id="13" name="Rectangle 12">
            <a:extLst>
              <a:ext uri="{FF2B5EF4-FFF2-40B4-BE49-F238E27FC236}">
                <a16:creationId xmlns:a16="http://schemas.microsoft.com/office/drawing/2014/main" id="{1F9FE1D1-FE87-4031-B1BE-76F98F8FF95F}"/>
              </a:ext>
            </a:extLst>
          </p:cNvPr>
          <p:cNvSpPr/>
          <p:nvPr/>
        </p:nvSpPr>
        <p:spPr>
          <a:xfrm>
            <a:off x="4308473" y="1873114"/>
            <a:ext cx="1074740" cy="13427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ext Placeholder 39">
            <a:extLst>
              <a:ext uri="{FF2B5EF4-FFF2-40B4-BE49-F238E27FC236}">
                <a16:creationId xmlns:a16="http://schemas.microsoft.com/office/drawing/2014/main" id="{69916390-B94C-48E2-9AA5-15DEDE064EB8}"/>
              </a:ext>
            </a:extLst>
          </p:cNvPr>
          <p:cNvSpPr>
            <a:spLocks noGrp="1"/>
          </p:cNvSpPr>
          <p:nvPr>
            <p:ph type="body" idx="13"/>
          </p:nvPr>
        </p:nvSpPr>
        <p:spPr/>
        <p:txBody>
          <a:bodyPr/>
          <a:lstStyle/>
          <a:p>
            <a:r>
              <a:rPr lang="de-DE" b="1" dirty="0"/>
              <a:t>&gt;</a:t>
            </a:r>
            <a:r>
              <a:rPr lang="de-DE" dirty="0"/>
              <a:t>zenon network </a:t>
            </a:r>
            <a:r>
              <a:rPr lang="de-DE" b="1" dirty="0"/>
              <a:t>in a </a:t>
            </a:r>
            <a:r>
              <a:rPr lang="en-US" b="1" dirty="0"/>
              <a:t>nutshell</a:t>
            </a:r>
          </a:p>
        </p:txBody>
      </p:sp>
      <p:sp>
        <p:nvSpPr>
          <p:cNvPr id="47" name="Content Placeholder 9">
            <a:extLst>
              <a:ext uri="{FF2B5EF4-FFF2-40B4-BE49-F238E27FC236}">
                <a16:creationId xmlns:a16="http://schemas.microsoft.com/office/drawing/2014/main" id="{3138487B-EDEE-4E0F-AAC3-33FD4055FA9C}"/>
              </a:ext>
            </a:extLst>
          </p:cNvPr>
          <p:cNvSpPr txBox="1">
            <a:spLocks/>
          </p:cNvSpPr>
          <p:nvPr/>
        </p:nvSpPr>
        <p:spPr>
          <a:xfrm>
            <a:off x="831850" y="813183"/>
            <a:ext cx="4654550" cy="4755104"/>
          </a:xfrm>
          <a:prstGeom prst="rect">
            <a:avLst/>
          </a:prstGeom>
        </p:spPr>
        <p:txBody>
          <a:bodyPr vert="horz" wrap="square" lIns="91440" tIns="45720" rIns="91440" bIns="45720" rtlCol="0">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spcAft>
                <a:spcPts val="0"/>
              </a:spcAft>
            </a:pPr>
            <a:r>
              <a:rPr lang="en-US" sz="2800" b="1" dirty="0"/>
              <a:t>WHAT?</a:t>
            </a:r>
          </a:p>
          <a:p>
            <a:pPr algn="just"/>
            <a:r>
              <a:rPr lang="en-US" sz="1200" dirty="0"/>
              <a:t>A hybrid PoW &amp; PoS L1 smart contract network with feeless transactions and a </a:t>
            </a:r>
            <a:r>
              <a:rPr lang="en-US" sz="1200" b="1" dirty="0">
                <a:solidFill>
                  <a:srgbClr val="00FF5B"/>
                </a:solidFill>
              </a:rPr>
              <a:t>progressive</a:t>
            </a:r>
            <a:r>
              <a:rPr lang="en-US" sz="1200" dirty="0">
                <a:solidFill>
                  <a:srgbClr val="00FF5B"/>
                </a:solidFill>
              </a:rPr>
              <a:t> </a:t>
            </a:r>
            <a:r>
              <a:rPr lang="en-US" sz="1200" b="1" dirty="0">
                <a:solidFill>
                  <a:srgbClr val="00FF5B"/>
                </a:solidFill>
              </a:rPr>
              <a:t>decentralization</a:t>
            </a:r>
            <a:r>
              <a:rPr lang="en-US" sz="1200" dirty="0"/>
              <a:t> path modeled by the </a:t>
            </a:r>
            <a:r>
              <a:rPr lang="en-US" sz="1200" b="1" dirty="0">
                <a:solidFill>
                  <a:srgbClr val="00FF5B"/>
                </a:solidFill>
              </a:rPr>
              <a:t>values and ethos of Bitcoin.</a:t>
            </a:r>
            <a:r>
              <a:rPr lang="en-US" sz="1200" dirty="0"/>
              <a:t> While acting as a standalone L1, Zenon will help solve Bitcoin scaling as an L2 enabling a feeless and trustless layer 3 </a:t>
            </a:r>
            <a:r>
              <a:rPr lang="en-US" sz="1200" dirty="0" err="1"/>
              <a:t>zApp</a:t>
            </a:r>
            <a:r>
              <a:rPr lang="en-US" sz="1200" dirty="0"/>
              <a:t> economy that inherits Bitcoin’s PoW security.</a:t>
            </a:r>
          </a:p>
          <a:p>
            <a:pPr algn="just">
              <a:spcAft>
                <a:spcPts val="0"/>
              </a:spcAft>
            </a:pPr>
            <a:r>
              <a:rPr lang="en-US" sz="2800" b="1" dirty="0"/>
              <a:t>WHO?</a:t>
            </a:r>
          </a:p>
          <a:p>
            <a:pPr algn="just"/>
            <a:r>
              <a:rPr lang="en-US" sz="1200" dirty="0"/>
              <a:t>Zenon is an entirely community-driven project, built since 2018 by anonymous</a:t>
            </a:r>
            <a:r>
              <a:rPr lang="en-US" sz="1200" b="1" dirty="0"/>
              <a:t> </a:t>
            </a:r>
            <a:r>
              <a:rPr lang="en-US" sz="1200" b="1" dirty="0">
                <a:solidFill>
                  <a:srgbClr val="00FF5B"/>
                </a:solidFill>
              </a:rPr>
              <a:t>cypherpunk</a:t>
            </a:r>
            <a:r>
              <a:rPr lang="en-US" sz="1200" b="1" dirty="0"/>
              <a:t> </a:t>
            </a:r>
            <a:r>
              <a:rPr lang="en-US" sz="1200" b="1" dirty="0">
                <a:solidFill>
                  <a:srgbClr val="00FF5B"/>
                </a:solidFill>
              </a:rPr>
              <a:t>veterans</a:t>
            </a:r>
            <a:r>
              <a:rPr lang="en-US" sz="1200" b="1" dirty="0"/>
              <a:t> </a:t>
            </a:r>
            <a:r>
              <a:rPr lang="en-US" sz="1200" dirty="0"/>
              <a:t>to solve the most fundamental issues of decentralized networks with an unprecedented </a:t>
            </a:r>
            <a:r>
              <a:rPr lang="en-US" sz="1200" b="1" dirty="0">
                <a:solidFill>
                  <a:srgbClr val="00FF5B"/>
                </a:solidFill>
              </a:rPr>
              <a:t>dual-ledger / dual-coin network architecture</a:t>
            </a:r>
            <a:r>
              <a:rPr lang="en-US" sz="1200" dirty="0">
                <a:solidFill>
                  <a:srgbClr val="00FF5B"/>
                </a:solidFill>
              </a:rPr>
              <a:t>. </a:t>
            </a:r>
          </a:p>
        </p:txBody>
      </p:sp>
      <p:sp>
        <p:nvSpPr>
          <p:cNvPr id="53" name="Content Placeholder 9">
            <a:extLst>
              <a:ext uri="{FF2B5EF4-FFF2-40B4-BE49-F238E27FC236}">
                <a16:creationId xmlns:a16="http://schemas.microsoft.com/office/drawing/2014/main" id="{922B5439-0242-4251-B370-084D27091CE3}"/>
              </a:ext>
            </a:extLst>
          </p:cNvPr>
          <p:cNvSpPr txBox="1">
            <a:spLocks/>
          </p:cNvSpPr>
          <p:nvPr/>
        </p:nvSpPr>
        <p:spPr>
          <a:xfrm>
            <a:off x="6552256" y="775740"/>
            <a:ext cx="4345289" cy="5236329"/>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Font typeface="Wingdings" panose="05000000000000000000" pitchFamily="2" charset="2"/>
              <a:buNone/>
            </a:pPr>
            <a:r>
              <a:rPr lang="en-US" sz="2800" b="1" dirty="0">
                <a:solidFill>
                  <a:srgbClr val="262626"/>
                </a:solidFill>
                <a:latin typeface="IBM Plex Mono" panose="020B0509050203000203" pitchFamily="49" charset="0"/>
              </a:rPr>
              <a:t>HOW?!</a:t>
            </a:r>
          </a:p>
          <a:p>
            <a:pPr marL="0" indent="0" algn="just">
              <a:lnSpc>
                <a:spcPct val="150000"/>
              </a:lnSpc>
              <a:spcBef>
                <a:spcPts val="0"/>
              </a:spcBef>
              <a:spcAft>
                <a:spcPts val="1200"/>
              </a:spcAft>
              <a:buFont typeface="Wingdings" panose="05000000000000000000" pitchFamily="2" charset="2"/>
              <a:buNone/>
            </a:pPr>
            <a:r>
              <a:rPr lang="en-US" sz="1200" dirty="0">
                <a:latin typeface="IBM Plex Mono" panose="020B0509050203000203" pitchFamily="49" charset="0"/>
              </a:rPr>
              <a:t>Unlike corporate web3, Zenon achieves true decentralisation through</a:t>
            </a:r>
          </a:p>
          <a:p>
            <a:pPr algn="just">
              <a:lnSpc>
                <a:spcPct val="150000"/>
              </a:lnSpc>
              <a:spcBef>
                <a:spcPts val="0"/>
              </a:spcBef>
              <a:spcAft>
                <a:spcPts val="1200"/>
              </a:spcAft>
            </a:pPr>
            <a:r>
              <a:rPr lang="en-US" sz="1200" dirty="0">
                <a:latin typeface="IBM Plex Mono" panose="020B0509050203000203" pitchFamily="49" charset="0"/>
              </a:rPr>
              <a:t>An egalitarian, 100% public distribution with a </a:t>
            </a:r>
            <a:r>
              <a:rPr lang="en-US" sz="1200" b="1" dirty="0">
                <a:solidFill>
                  <a:srgbClr val="00FF5B"/>
                </a:solidFill>
                <a:latin typeface="IBM Plex Mono" panose="020B0509050203000203" pitchFamily="49" charset="0"/>
              </a:rPr>
              <a:t>full BTC refund</a:t>
            </a:r>
            <a:r>
              <a:rPr lang="en-US" sz="1200" b="1" dirty="0">
                <a:latin typeface="IBM Plex Mono" panose="020B0509050203000203" pitchFamily="49" charset="0"/>
              </a:rPr>
              <a:t> </a:t>
            </a:r>
            <a:r>
              <a:rPr lang="en-US" sz="1200" dirty="0">
                <a:latin typeface="IBM Plex Mono" panose="020B0509050203000203" pitchFamily="49" charset="0"/>
              </a:rPr>
              <a:t>for the initial validator set.</a:t>
            </a:r>
          </a:p>
          <a:p>
            <a:pPr algn="just">
              <a:lnSpc>
                <a:spcPct val="150000"/>
              </a:lnSpc>
              <a:spcBef>
                <a:spcPts val="0"/>
              </a:spcBef>
              <a:spcAft>
                <a:spcPts val="1200"/>
              </a:spcAft>
            </a:pPr>
            <a:r>
              <a:rPr lang="en-US" sz="1200" dirty="0">
                <a:latin typeface="IBM Plex Mono" panose="020B0509050203000203" pitchFamily="49" charset="0"/>
              </a:rPr>
              <a:t>The </a:t>
            </a:r>
            <a:r>
              <a:rPr lang="en-US" sz="1200" b="1" dirty="0">
                <a:solidFill>
                  <a:srgbClr val="00FF5B"/>
                </a:solidFill>
                <a:latin typeface="IBM Plex Mono" panose="020B0509050203000203" pitchFamily="49" charset="0"/>
              </a:rPr>
              <a:t>decoupling</a:t>
            </a:r>
            <a:r>
              <a:rPr lang="en-US" sz="1200" dirty="0">
                <a:latin typeface="IBM Plex Mono" panose="020B0509050203000203" pitchFamily="49" charset="0"/>
              </a:rPr>
              <a:t> of coinbase incentives from governance.</a:t>
            </a:r>
          </a:p>
          <a:p>
            <a:pPr algn="just">
              <a:lnSpc>
                <a:spcPct val="150000"/>
              </a:lnSpc>
              <a:spcBef>
                <a:spcPts val="0"/>
              </a:spcBef>
              <a:spcAft>
                <a:spcPts val="1200"/>
              </a:spcAft>
            </a:pPr>
            <a:r>
              <a:rPr lang="en-US" sz="1200" dirty="0">
                <a:latin typeface="IBM Plex Mono" panose="020B0509050203000203" pitchFamily="49" charset="0"/>
              </a:rPr>
              <a:t>The elimination of transaction fees by </a:t>
            </a:r>
            <a:r>
              <a:rPr lang="en-US" sz="1200" b="1" dirty="0">
                <a:solidFill>
                  <a:srgbClr val="00FF5B"/>
                </a:solidFill>
                <a:latin typeface="IBM Plex Mono" panose="020B0509050203000203" pitchFamily="49" charset="0"/>
              </a:rPr>
              <a:t>tokenizing network bandwidth</a:t>
            </a:r>
            <a:r>
              <a:rPr lang="en-US" sz="1200" b="1" dirty="0">
                <a:latin typeface="IBM Plex Mono" panose="020B0509050203000203" pitchFamily="49" charset="0"/>
              </a:rPr>
              <a:t> </a:t>
            </a:r>
            <a:r>
              <a:rPr lang="en-US" sz="1200" dirty="0">
                <a:latin typeface="IBM Plex Mono" panose="020B0509050203000203" pitchFamily="49" charset="0"/>
              </a:rPr>
              <a:t>which is rewarded to those who help secure the network.</a:t>
            </a:r>
          </a:p>
          <a:p>
            <a:pPr algn="just">
              <a:lnSpc>
                <a:spcPct val="150000"/>
              </a:lnSpc>
              <a:spcBef>
                <a:spcPts val="0"/>
              </a:spcBef>
              <a:spcAft>
                <a:spcPts val="1200"/>
              </a:spcAft>
              <a:buClr>
                <a:srgbClr val="262626"/>
              </a:buClr>
            </a:pPr>
            <a:r>
              <a:rPr lang="en-US" sz="1200" b="1" dirty="0">
                <a:solidFill>
                  <a:srgbClr val="00FF5B"/>
                </a:solidFill>
                <a:latin typeface="IBM Plex Mono" panose="020B0509050203000203" pitchFamily="49" charset="0"/>
              </a:rPr>
              <a:t>Recycling Bitcoin’ PoW</a:t>
            </a:r>
            <a:r>
              <a:rPr lang="en-US" sz="1200" dirty="0">
                <a:latin typeface="IBM Plex Mono" panose="020B0509050203000203" pitchFamily="49" charset="0"/>
              </a:rPr>
              <a:t> for transaction finality, merge mining, and trustless, </a:t>
            </a:r>
            <a:r>
              <a:rPr lang="en-US" sz="1200" b="1" dirty="0">
                <a:solidFill>
                  <a:srgbClr val="00FF5B"/>
                </a:solidFill>
                <a:latin typeface="IBM Plex Mono" panose="020B0509050203000203" pitchFamily="49" charset="0"/>
              </a:rPr>
              <a:t>feeless Bitcoin transactions</a:t>
            </a:r>
            <a:r>
              <a:rPr lang="en-US" sz="1200" dirty="0">
                <a:latin typeface="IBM Plex Mono" panose="020B0509050203000203" pitchFamily="49" charset="0"/>
              </a:rPr>
              <a:t>.</a:t>
            </a:r>
          </a:p>
          <a:p>
            <a:pPr marL="0" indent="0" algn="just">
              <a:lnSpc>
                <a:spcPct val="150000"/>
              </a:lnSpc>
              <a:spcBef>
                <a:spcPts val="0"/>
              </a:spcBef>
              <a:spcAft>
                <a:spcPts val="1200"/>
              </a:spcAft>
              <a:buFont typeface="Wingdings" panose="05000000000000000000" pitchFamily="2" charset="2"/>
              <a:buNone/>
            </a:pPr>
            <a:endParaRPr lang="en-US" sz="1400" dirty="0"/>
          </a:p>
        </p:txBody>
      </p:sp>
      <p:sp>
        <p:nvSpPr>
          <p:cNvPr id="54" name="Slide Number Placeholder 3">
            <a:extLst>
              <a:ext uri="{FF2B5EF4-FFF2-40B4-BE49-F238E27FC236}">
                <a16:creationId xmlns:a16="http://schemas.microsoft.com/office/drawing/2014/main" id="{658A4200-F060-42AF-B55B-7379C40551E4}"/>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4</a:t>
            </a:fld>
            <a:endParaRPr lang="fr-FR"/>
          </a:p>
        </p:txBody>
      </p:sp>
    </p:spTree>
    <p:extLst>
      <p:ext uri="{BB962C8B-B14F-4D97-AF65-F5344CB8AC3E}">
        <p14:creationId xmlns:p14="http://schemas.microsoft.com/office/powerpoint/2010/main" val="241480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E66C12B-2091-48FC-923E-4BD28E01B84B}"/>
              </a:ext>
            </a:extLst>
          </p:cNvPr>
          <p:cNvSpPr/>
          <p:nvPr/>
        </p:nvSpPr>
        <p:spPr>
          <a:xfrm>
            <a:off x="784239" y="5852293"/>
            <a:ext cx="1664827"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9" name="Rectangle 58">
            <a:extLst>
              <a:ext uri="{FF2B5EF4-FFF2-40B4-BE49-F238E27FC236}">
                <a16:creationId xmlns:a16="http://schemas.microsoft.com/office/drawing/2014/main" id="{F3090464-5AB1-48E5-BE3D-58C0D6244695}"/>
              </a:ext>
            </a:extLst>
          </p:cNvPr>
          <p:cNvSpPr/>
          <p:nvPr/>
        </p:nvSpPr>
        <p:spPr>
          <a:xfrm>
            <a:off x="3589020" y="5554533"/>
            <a:ext cx="499650"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6" name="Rectangle 55">
            <a:extLst>
              <a:ext uri="{FF2B5EF4-FFF2-40B4-BE49-F238E27FC236}">
                <a16:creationId xmlns:a16="http://schemas.microsoft.com/office/drawing/2014/main" id="{DC01B39F-2C26-4C64-84A7-5BA59F8FD8A4}"/>
              </a:ext>
            </a:extLst>
          </p:cNvPr>
          <p:cNvSpPr/>
          <p:nvPr/>
        </p:nvSpPr>
        <p:spPr>
          <a:xfrm>
            <a:off x="10607675" y="4948794"/>
            <a:ext cx="1022350"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7" name="Rectangle 56">
            <a:extLst>
              <a:ext uri="{FF2B5EF4-FFF2-40B4-BE49-F238E27FC236}">
                <a16:creationId xmlns:a16="http://schemas.microsoft.com/office/drawing/2014/main" id="{808D7991-5E25-46F8-B135-E3A46AA89123}"/>
              </a:ext>
            </a:extLst>
          </p:cNvPr>
          <p:cNvSpPr/>
          <p:nvPr/>
        </p:nvSpPr>
        <p:spPr>
          <a:xfrm>
            <a:off x="8190254" y="5272462"/>
            <a:ext cx="2879349"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5" name="Rectangle 54">
            <a:extLst>
              <a:ext uri="{FF2B5EF4-FFF2-40B4-BE49-F238E27FC236}">
                <a16:creationId xmlns:a16="http://schemas.microsoft.com/office/drawing/2014/main" id="{88FB5030-908E-4800-8AFC-AF914A031D32}"/>
              </a:ext>
            </a:extLst>
          </p:cNvPr>
          <p:cNvSpPr/>
          <p:nvPr/>
        </p:nvSpPr>
        <p:spPr>
          <a:xfrm>
            <a:off x="9377641" y="3799014"/>
            <a:ext cx="756959"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2" name="Rectangle 51">
            <a:extLst>
              <a:ext uri="{FF2B5EF4-FFF2-40B4-BE49-F238E27FC236}">
                <a16:creationId xmlns:a16="http://schemas.microsoft.com/office/drawing/2014/main" id="{A07BE77A-CAD9-4E55-AD56-7F8423F7675C}"/>
              </a:ext>
            </a:extLst>
          </p:cNvPr>
          <p:cNvSpPr/>
          <p:nvPr/>
        </p:nvSpPr>
        <p:spPr>
          <a:xfrm>
            <a:off x="4978501" y="4688821"/>
            <a:ext cx="2108099"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54" name="Rectangle 53">
            <a:extLst>
              <a:ext uri="{FF2B5EF4-FFF2-40B4-BE49-F238E27FC236}">
                <a16:creationId xmlns:a16="http://schemas.microsoft.com/office/drawing/2014/main" id="{6B63209B-F2AC-489D-B49C-D718B4F46F80}"/>
              </a:ext>
            </a:extLst>
          </p:cNvPr>
          <p:cNvSpPr/>
          <p:nvPr/>
        </p:nvSpPr>
        <p:spPr>
          <a:xfrm>
            <a:off x="4455080" y="5257318"/>
            <a:ext cx="2631520"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49" name="Rectangle 48">
            <a:extLst>
              <a:ext uri="{FF2B5EF4-FFF2-40B4-BE49-F238E27FC236}">
                <a16:creationId xmlns:a16="http://schemas.microsoft.com/office/drawing/2014/main" id="{911FE020-2E29-4D98-8C59-C89ECC977FFB}"/>
              </a:ext>
            </a:extLst>
          </p:cNvPr>
          <p:cNvSpPr/>
          <p:nvPr/>
        </p:nvSpPr>
        <p:spPr>
          <a:xfrm>
            <a:off x="4419701" y="3760914"/>
            <a:ext cx="739039"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46" name="Rectangle 45">
            <a:extLst>
              <a:ext uri="{FF2B5EF4-FFF2-40B4-BE49-F238E27FC236}">
                <a16:creationId xmlns:a16="http://schemas.microsoft.com/office/drawing/2014/main" id="{E55BD31B-7CE9-4D54-B513-334E6689DC2E}"/>
              </a:ext>
            </a:extLst>
          </p:cNvPr>
          <p:cNvSpPr/>
          <p:nvPr/>
        </p:nvSpPr>
        <p:spPr>
          <a:xfrm>
            <a:off x="2108200" y="4078415"/>
            <a:ext cx="1967770" cy="190800"/>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00">
              <a:solidFill>
                <a:srgbClr val="16FFA0"/>
              </a:solidFill>
            </a:endParaRPr>
          </a:p>
        </p:txBody>
      </p:sp>
      <p:sp>
        <p:nvSpPr>
          <p:cNvPr id="27" name="Text Placeholder 4">
            <a:extLst>
              <a:ext uri="{FF2B5EF4-FFF2-40B4-BE49-F238E27FC236}">
                <a16:creationId xmlns:a16="http://schemas.microsoft.com/office/drawing/2014/main" id="{3143CA7E-2206-4B61-A326-9A1CC6C6F926}"/>
              </a:ext>
            </a:extLst>
          </p:cNvPr>
          <p:cNvSpPr txBox="1">
            <a:spLocks/>
          </p:cNvSpPr>
          <p:nvPr/>
        </p:nvSpPr>
        <p:spPr>
          <a:xfrm>
            <a:off x="3901951" y="2952794"/>
            <a:ext cx="4388099" cy="50523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sz="1600" b="1" dirty="0"/>
              <a:t>PROGRESSIVE DECENTRALIZATION</a:t>
            </a:r>
          </a:p>
        </p:txBody>
      </p:sp>
      <p:pic>
        <p:nvPicPr>
          <p:cNvPr id="40" name="Graphic 39">
            <a:extLst>
              <a:ext uri="{FF2B5EF4-FFF2-40B4-BE49-F238E27FC236}">
                <a16:creationId xmlns:a16="http://schemas.microsoft.com/office/drawing/2014/main" id="{BBD7334D-3478-4451-A068-B1C7575781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8537" y="1171211"/>
            <a:ext cx="1641750" cy="1641750"/>
          </a:xfrm>
          <a:prstGeom prst="ellipse">
            <a:avLst/>
          </a:prstGeom>
        </p:spPr>
      </p:pic>
      <p:sp>
        <p:nvSpPr>
          <p:cNvPr id="26" name="Text Placeholder 8">
            <a:extLst>
              <a:ext uri="{FF2B5EF4-FFF2-40B4-BE49-F238E27FC236}">
                <a16:creationId xmlns:a16="http://schemas.microsoft.com/office/drawing/2014/main" id="{C41FEAB5-04C4-4DA7-A682-CBD6CA955B13}"/>
              </a:ext>
            </a:extLst>
          </p:cNvPr>
          <p:cNvSpPr txBox="1">
            <a:spLocks/>
          </p:cNvSpPr>
          <p:nvPr/>
        </p:nvSpPr>
        <p:spPr>
          <a:xfrm>
            <a:off x="831850" y="149486"/>
            <a:ext cx="10515600" cy="409044"/>
          </a:xfrm>
          <a:prstGeom prst="rect">
            <a:avLst/>
          </a:prstGeom>
        </p:spPr>
        <p:txBody>
          <a:bodyPr vert="horz" wrap="square" lIns="91440" tIns="45720" rIns="91440" bIns="45720" rtlCol="0" anchor="b">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de-DE" dirty="0"/>
              <a:t>&gt;</a:t>
            </a:r>
            <a:r>
              <a:rPr lang="en-US" dirty="0"/>
              <a:t>core principles</a:t>
            </a:r>
          </a:p>
        </p:txBody>
      </p:sp>
      <p:sp>
        <p:nvSpPr>
          <p:cNvPr id="28" name="Text Placeholder 4">
            <a:extLst>
              <a:ext uri="{FF2B5EF4-FFF2-40B4-BE49-F238E27FC236}">
                <a16:creationId xmlns:a16="http://schemas.microsoft.com/office/drawing/2014/main" id="{6A1A1260-2000-435C-A1D4-248703F845BD}"/>
              </a:ext>
            </a:extLst>
          </p:cNvPr>
          <p:cNvSpPr txBox="1">
            <a:spLocks/>
          </p:cNvSpPr>
          <p:nvPr/>
        </p:nvSpPr>
        <p:spPr>
          <a:xfrm>
            <a:off x="8204509" y="2952794"/>
            <a:ext cx="3296844" cy="50523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sz="1600" b="1" dirty="0"/>
              <a:t>NETWORK INCENTIVES</a:t>
            </a:r>
          </a:p>
        </p:txBody>
      </p:sp>
      <p:pic>
        <p:nvPicPr>
          <p:cNvPr id="29" name="Graphic 28">
            <a:extLst>
              <a:ext uri="{FF2B5EF4-FFF2-40B4-BE49-F238E27FC236}">
                <a16:creationId xmlns:a16="http://schemas.microsoft.com/office/drawing/2014/main" id="{30828D86-2D4C-4881-8FCE-838E57E8D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7753" y="926045"/>
            <a:ext cx="1986518" cy="1986518"/>
          </a:xfrm>
          <a:prstGeom prst="rect">
            <a:avLst/>
          </a:prstGeom>
        </p:spPr>
      </p:pic>
      <p:sp>
        <p:nvSpPr>
          <p:cNvPr id="31" name="Content Placeholder 4">
            <a:extLst>
              <a:ext uri="{FF2B5EF4-FFF2-40B4-BE49-F238E27FC236}">
                <a16:creationId xmlns:a16="http://schemas.microsoft.com/office/drawing/2014/main" id="{09137818-D2D2-4C7F-BEC1-55032200CA59}"/>
              </a:ext>
            </a:extLst>
          </p:cNvPr>
          <p:cNvSpPr txBox="1">
            <a:spLocks/>
          </p:cNvSpPr>
          <p:nvPr/>
        </p:nvSpPr>
        <p:spPr>
          <a:xfrm>
            <a:off x="4340050" y="3663045"/>
            <a:ext cx="3499200" cy="2057400"/>
          </a:xfrm>
          <a:prstGeom prst="rect">
            <a:avLst/>
          </a:prstGeom>
        </p:spPr>
        <p:txBody>
          <a:bodyPr vert="horz" wrap="square" lIns="91440" tIns="45720" rIns="9144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200"/>
              </a:spcAft>
              <a:buFont typeface="Wingdings" panose="05000000000000000000" pitchFamily="2" charset="2"/>
              <a:buNone/>
            </a:pPr>
            <a:r>
              <a:rPr lang="en-US" sz="1300" b="1" dirty="0">
                <a:solidFill>
                  <a:srgbClr val="262626"/>
                </a:solidFill>
              </a:rPr>
              <a:t>xStakes</a:t>
            </a:r>
            <a:r>
              <a:rPr lang="en-US" sz="1300" dirty="0"/>
              <a:t> genesis ensured a pure creation of the initial validator set with no insider advantages. The </a:t>
            </a:r>
            <a:r>
              <a:rPr lang="en-US" sz="1300" b="1" dirty="0">
                <a:solidFill>
                  <a:srgbClr val="262626"/>
                </a:solidFill>
              </a:rPr>
              <a:t>dual</a:t>
            </a:r>
            <a:r>
              <a:rPr lang="en-US" sz="1300" dirty="0">
                <a:solidFill>
                  <a:srgbClr val="262626"/>
                </a:solidFill>
              </a:rPr>
              <a:t> </a:t>
            </a:r>
            <a:r>
              <a:rPr lang="en-US" sz="1300" b="1" dirty="0">
                <a:solidFill>
                  <a:srgbClr val="262626"/>
                </a:solidFill>
              </a:rPr>
              <a:t>coin economy</a:t>
            </a:r>
            <a:r>
              <a:rPr lang="en-US" sz="1300" dirty="0">
                <a:solidFill>
                  <a:srgbClr val="262626"/>
                </a:solidFill>
              </a:rPr>
              <a:t> </a:t>
            </a:r>
            <a:r>
              <a:rPr lang="en-US" sz="1300" dirty="0"/>
              <a:t>also ensures the network validators </a:t>
            </a:r>
            <a:r>
              <a:rPr lang="en-US" sz="1300" b="1" dirty="0">
                <a:solidFill>
                  <a:srgbClr val="262626"/>
                </a:solidFill>
              </a:rPr>
              <a:t>continuously</a:t>
            </a:r>
            <a:r>
              <a:rPr lang="en-US" sz="1300" b="1" dirty="0">
                <a:solidFill>
                  <a:schemeClr val="tx1"/>
                </a:solidFill>
              </a:rPr>
              <a:t> </a:t>
            </a:r>
            <a:r>
              <a:rPr lang="en-US" sz="1300" b="1" dirty="0">
                <a:solidFill>
                  <a:srgbClr val="262626"/>
                </a:solidFill>
              </a:rPr>
              <a:t>decentralize</a:t>
            </a:r>
            <a:r>
              <a:rPr lang="en-US" sz="1300" dirty="0"/>
              <a:t> over time by making them lock up or burn Quasar (QSR).</a:t>
            </a:r>
          </a:p>
        </p:txBody>
      </p:sp>
      <p:sp>
        <p:nvSpPr>
          <p:cNvPr id="32" name="Content Placeholder 4">
            <a:extLst>
              <a:ext uri="{FF2B5EF4-FFF2-40B4-BE49-F238E27FC236}">
                <a16:creationId xmlns:a16="http://schemas.microsoft.com/office/drawing/2014/main" id="{A8D63F69-FE61-44F8-8AFE-0154E33126EA}"/>
              </a:ext>
            </a:extLst>
          </p:cNvPr>
          <p:cNvSpPr txBox="1">
            <a:spLocks/>
          </p:cNvSpPr>
          <p:nvPr/>
        </p:nvSpPr>
        <p:spPr>
          <a:xfrm>
            <a:off x="8103330" y="3663045"/>
            <a:ext cx="3595183" cy="2057400"/>
          </a:xfrm>
          <a:prstGeom prst="rect">
            <a:avLst/>
          </a:prstGeom>
        </p:spPr>
        <p:txBody>
          <a:bodyPr vert="horz" wrap="square" lIns="91440" tIns="45720" rIns="9144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200"/>
              </a:spcAft>
              <a:buFont typeface="Wingdings" panose="05000000000000000000" pitchFamily="2" charset="2"/>
              <a:buNone/>
            </a:pPr>
            <a:r>
              <a:rPr lang="en-US" sz="1300" dirty="0"/>
              <a:t>The network </a:t>
            </a:r>
            <a:r>
              <a:rPr lang="en-US" sz="1300" b="1" dirty="0">
                <a:solidFill>
                  <a:srgbClr val="262626"/>
                </a:solidFill>
              </a:rPr>
              <a:t>rewards</a:t>
            </a:r>
            <a:r>
              <a:rPr lang="en-US" sz="1300" dirty="0"/>
              <a:t> those who help secure it with tokenized, feeless transaction throughput (QSR). It also makes validators choose between maximizing </a:t>
            </a:r>
            <a:r>
              <a:rPr lang="en-US" sz="1300" b="1" dirty="0">
                <a:solidFill>
                  <a:srgbClr val="262626"/>
                </a:solidFill>
              </a:rPr>
              <a:t>governance power VS financial gain </a:t>
            </a:r>
            <a:r>
              <a:rPr lang="en-US" sz="1300" dirty="0"/>
              <a:t>and incentivizes good governance through delegation weight.</a:t>
            </a:r>
          </a:p>
        </p:txBody>
      </p:sp>
      <p:sp>
        <p:nvSpPr>
          <p:cNvPr id="5" name="Rectangle 4">
            <a:extLst>
              <a:ext uri="{FF2B5EF4-FFF2-40B4-BE49-F238E27FC236}">
                <a16:creationId xmlns:a16="http://schemas.microsoft.com/office/drawing/2014/main" id="{FCDC7A19-9E13-40B6-BA57-F2040FE636C8}"/>
              </a:ext>
            </a:extLst>
          </p:cNvPr>
          <p:cNvSpPr/>
          <p:nvPr/>
        </p:nvSpPr>
        <p:spPr>
          <a:xfrm>
            <a:off x="6545943" y="2510971"/>
            <a:ext cx="217714" cy="26125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4">
            <a:extLst>
              <a:ext uri="{FF2B5EF4-FFF2-40B4-BE49-F238E27FC236}">
                <a16:creationId xmlns:a16="http://schemas.microsoft.com/office/drawing/2014/main" id="{88430C20-8B2F-4E39-982C-181652A62375}"/>
              </a:ext>
            </a:extLst>
          </p:cNvPr>
          <p:cNvSpPr txBox="1">
            <a:spLocks/>
          </p:cNvSpPr>
          <p:nvPr/>
        </p:nvSpPr>
        <p:spPr>
          <a:xfrm>
            <a:off x="690647" y="2952794"/>
            <a:ext cx="3296844" cy="505235"/>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sz="1600" b="1" dirty="0"/>
              <a:t>CYPHERPUNK ETHOS</a:t>
            </a:r>
          </a:p>
        </p:txBody>
      </p:sp>
      <p:sp>
        <p:nvSpPr>
          <p:cNvPr id="30" name="Content Placeholder 4">
            <a:extLst>
              <a:ext uri="{FF2B5EF4-FFF2-40B4-BE49-F238E27FC236}">
                <a16:creationId xmlns:a16="http://schemas.microsoft.com/office/drawing/2014/main" id="{C9DE04FC-F9AE-4F76-A400-09D39EC6E4F8}"/>
              </a:ext>
            </a:extLst>
          </p:cNvPr>
          <p:cNvSpPr txBox="1">
            <a:spLocks/>
          </p:cNvSpPr>
          <p:nvPr/>
        </p:nvSpPr>
        <p:spPr>
          <a:xfrm>
            <a:off x="690645" y="3663045"/>
            <a:ext cx="3500355" cy="2057400"/>
          </a:xfrm>
          <a:prstGeom prst="rect">
            <a:avLst/>
          </a:prstGeom>
        </p:spPr>
        <p:txBody>
          <a:bodyPr vert="horz" wrap="square" lIns="91440" tIns="45720" rIns="91440" bIns="45720" rtlCol="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200"/>
              </a:spcAft>
              <a:buFont typeface="Wingdings" panose="05000000000000000000" pitchFamily="2" charset="2"/>
              <a:buNone/>
            </a:pPr>
            <a:r>
              <a:rPr lang="en-US" sz="1300" dirty="0"/>
              <a:t>With its egalitarian launch, the community’s </a:t>
            </a:r>
            <a:r>
              <a:rPr lang="en-US" sz="1300" b="1" dirty="0">
                <a:solidFill>
                  <a:srgbClr val="262626"/>
                </a:solidFill>
              </a:rPr>
              <a:t>“acta, non verba” </a:t>
            </a:r>
            <a:r>
              <a:rPr lang="en-US" sz="1300" dirty="0"/>
              <a:t>credo, and the founding developers’ devotion to the cypherpunk ethos of open and merit based contributions, Zenon emulates the culture of the </a:t>
            </a:r>
            <a:r>
              <a:rPr lang="en-US" sz="1300" b="1" dirty="0">
                <a:solidFill>
                  <a:srgbClr val="262626"/>
                </a:solidFill>
              </a:rPr>
              <a:t>early Bitcoin community</a:t>
            </a:r>
            <a:r>
              <a:rPr lang="en-US" sz="1300" dirty="0"/>
              <a:t>. </a:t>
            </a:r>
          </a:p>
        </p:txBody>
      </p:sp>
      <p:pic>
        <p:nvPicPr>
          <p:cNvPr id="58" name="Graphic 57">
            <a:extLst>
              <a:ext uri="{FF2B5EF4-FFF2-40B4-BE49-F238E27FC236}">
                <a16:creationId xmlns:a16="http://schemas.microsoft.com/office/drawing/2014/main" id="{3DBA9112-0110-46D5-8A2A-19F1787E81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06068" y="1012166"/>
            <a:ext cx="2031190" cy="1805925"/>
          </a:xfrm>
          <a:prstGeom prst="rect">
            <a:avLst/>
          </a:prstGeom>
        </p:spPr>
      </p:pic>
      <p:sp>
        <p:nvSpPr>
          <p:cNvPr id="61" name="Slide Number Placeholder 3">
            <a:extLst>
              <a:ext uri="{FF2B5EF4-FFF2-40B4-BE49-F238E27FC236}">
                <a16:creationId xmlns:a16="http://schemas.microsoft.com/office/drawing/2014/main" id="{47E57121-374C-4180-8321-F11023681AE0}"/>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5</a:t>
            </a:fld>
            <a:endParaRPr lang="fr-FR"/>
          </a:p>
        </p:txBody>
      </p:sp>
    </p:spTree>
    <p:extLst>
      <p:ext uri="{BB962C8B-B14F-4D97-AF65-F5344CB8AC3E}">
        <p14:creationId xmlns:p14="http://schemas.microsoft.com/office/powerpoint/2010/main" val="209031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Graphic 204">
            <a:extLst>
              <a:ext uri="{FF2B5EF4-FFF2-40B4-BE49-F238E27FC236}">
                <a16:creationId xmlns:a16="http://schemas.microsoft.com/office/drawing/2014/main" id="{1B3E42E6-488E-41CE-BDB1-53051EF638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0190" y="6224471"/>
            <a:ext cx="2284896" cy="515640"/>
          </a:xfrm>
          <a:prstGeom prst="rect">
            <a:avLst/>
          </a:prstGeom>
        </p:spPr>
      </p:pic>
      <p:sp>
        <p:nvSpPr>
          <p:cNvPr id="4" name="Slide Number Placeholder 3">
            <a:extLst>
              <a:ext uri="{FF2B5EF4-FFF2-40B4-BE49-F238E27FC236}">
                <a16:creationId xmlns:a16="http://schemas.microsoft.com/office/drawing/2014/main" id="{572B603F-FFF3-48A7-9D84-630B1C59378C}"/>
              </a:ext>
            </a:extLst>
          </p:cNvPr>
          <p:cNvSpPr>
            <a:spLocks noGrp="1"/>
          </p:cNvSpPr>
          <p:nvPr>
            <p:ph type="sldNum" sz="quarter" idx="12"/>
          </p:nvPr>
        </p:nvSpPr>
        <p:spPr/>
        <p:txBody>
          <a:bodyPr/>
          <a:lstStyle/>
          <a:p>
            <a:fld id="{5D1CA2A3-E136-4111-AE75-74FFD3CDDD2E}" type="slidenum">
              <a:rPr lang="fr-FR" smtClean="0"/>
              <a:pPr/>
              <a:t>6</a:t>
            </a:fld>
            <a:endParaRPr lang="fr-FR"/>
          </a:p>
        </p:txBody>
      </p:sp>
      <p:sp>
        <p:nvSpPr>
          <p:cNvPr id="10" name="Text Placeholder 9">
            <a:extLst>
              <a:ext uri="{FF2B5EF4-FFF2-40B4-BE49-F238E27FC236}">
                <a16:creationId xmlns:a16="http://schemas.microsoft.com/office/drawing/2014/main" id="{535C87A1-A6C7-4686-BE59-129BD28F5078}"/>
              </a:ext>
            </a:extLst>
          </p:cNvPr>
          <p:cNvSpPr>
            <a:spLocks noGrp="1"/>
          </p:cNvSpPr>
          <p:nvPr>
            <p:ph type="body" idx="13"/>
          </p:nvPr>
        </p:nvSpPr>
        <p:spPr/>
        <p:txBody>
          <a:bodyPr/>
          <a:lstStyle/>
          <a:p>
            <a:r>
              <a:rPr lang="en-US" dirty="0"/>
              <a:t>&gt;building on Bitcoin</a:t>
            </a:r>
          </a:p>
        </p:txBody>
      </p:sp>
      <p:sp>
        <p:nvSpPr>
          <p:cNvPr id="36" name="Content Placeholder 4">
            <a:extLst>
              <a:ext uri="{FF2B5EF4-FFF2-40B4-BE49-F238E27FC236}">
                <a16:creationId xmlns:a16="http://schemas.microsoft.com/office/drawing/2014/main" id="{AF2F7323-E7BB-4D36-9AEE-B2E545BB466B}"/>
              </a:ext>
            </a:extLst>
          </p:cNvPr>
          <p:cNvSpPr txBox="1">
            <a:spLocks/>
          </p:cNvSpPr>
          <p:nvPr/>
        </p:nvSpPr>
        <p:spPr>
          <a:xfrm>
            <a:off x="4976445" y="5348717"/>
            <a:ext cx="2472445"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solidFill>
                  <a:srgbClr val="FF9900"/>
                </a:solidFill>
              </a:rPr>
              <a:t>PoW </a:t>
            </a:r>
            <a:br>
              <a:rPr lang="en-US" b="1" dirty="0">
                <a:solidFill>
                  <a:srgbClr val="FF9900"/>
                </a:solidFill>
              </a:rPr>
            </a:br>
            <a:r>
              <a:rPr lang="en-US" dirty="0">
                <a:solidFill>
                  <a:srgbClr val="FF9900"/>
                </a:solidFill>
              </a:rPr>
              <a:t>Bitcoin Blocks</a:t>
            </a:r>
          </a:p>
        </p:txBody>
      </p:sp>
      <p:sp>
        <p:nvSpPr>
          <p:cNvPr id="37" name="Content Placeholder 4">
            <a:extLst>
              <a:ext uri="{FF2B5EF4-FFF2-40B4-BE49-F238E27FC236}">
                <a16:creationId xmlns:a16="http://schemas.microsoft.com/office/drawing/2014/main" id="{50D62463-D9FA-4577-814E-5C940F438591}"/>
              </a:ext>
            </a:extLst>
          </p:cNvPr>
          <p:cNvSpPr txBox="1">
            <a:spLocks/>
          </p:cNvSpPr>
          <p:nvPr/>
        </p:nvSpPr>
        <p:spPr>
          <a:xfrm>
            <a:off x="5209176" y="4151283"/>
            <a:ext cx="2239714"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solidFill>
                  <a:srgbClr val="00FF5B"/>
                </a:solidFill>
                <a:latin typeface="IBM Plex Mono Medium" panose="020B0609050203000203" pitchFamily="49" charset="0"/>
              </a:rPr>
              <a:t>PoS + PoW </a:t>
            </a:r>
            <a:br>
              <a:rPr lang="en-US" b="1" dirty="0">
                <a:solidFill>
                  <a:srgbClr val="00FF5B"/>
                </a:solidFill>
                <a:latin typeface="IBM Plex Mono Medium" panose="020B0609050203000203" pitchFamily="49" charset="0"/>
              </a:rPr>
            </a:br>
            <a:r>
              <a:rPr lang="en-US" dirty="0">
                <a:solidFill>
                  <a:srgbClr val="00FF5B"/>
                </a:solidFill>
              </a:rPr>
              <a:t>Zenon Momentums</a:t>
            </a:r>
            <a:endParaRPr lang="en-US" dirty="0">
              <a:solidFill>
                <a:srgbClr val="0727EE"/>
              </a:solidFill>
            </a:endParaRPr>
          </a:p>
        </p:txBody>
      </p:sp>
      <p:sp>
        <p:nvSpPr>
          <p:cNvPr id="116" name="Content Placeholder 4">
            <a:extLst>
              <a:ext uri="{FF2B5EF4-FFF2-40B4-BE49-F238E27FC236}">
                <a16:creationId xmlns:a16="http://schemas.microsoft.com/office/drawing/2014/main" id="{1A6EF4BB-6097-41C9-BA4C-D364AF2DCA1F}"/>
              </a:ext>
            </a:extLst>
          </p:cNvPr>
          <p:cNvSpPr txBox="1">
            <a:spLocks/>
          </p:cNvSpPr>
          <p:nvPr/>
        </p:nvSpPr>
        <p:spPr>
          <a:xfrm>
            <a:off x="5636703" y="1689784"/>
            <a:ext cx="2303473"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b="1" dirty="0">
                <a:solidFill>
                  <a:srgbClr val="00FF5B"/>
                </a:solidFill>
                <a:latin typeface="IBM Plex Mono Medium" panose="020B0609050203000203" pitchFamily="49" charset="0"/>
              </a:rPr>
              <a:t>Feeless &amp; Trustless </a:t>
            </a:r>
            <a:br>
              <a:rPr lang="en-US" b="1" dirty="0">
                <a:solidFill>
                  <a:srgbClr val="00FF5B"/>
                </a:solidFill>
                <a:latin typeface="IBM Plex Mono Medium" panose="020B0609050203000203" pitchFamily="49" charset="0"/>
              </a:rPr>
            </a:br>
            <a:r>
              <a:rPr lang="en-US" dirty="0">
                <a:solidFill>
                  <a:srgbClr val="00FF5B"/>
                </a:solidFill>
              </a:rPr>
              <a:t>Sidechains for</a:t>
            </a:r>
          </a:p>
          <a:p>
            <a:pPr marL="0" indent="0">
              <a:lnSpc>
                <a:spcPct val="100000"/>
              </a:lnSpc>
              <a:spcBef>
                <a:spcPts val="0"/>
              </a:spcBef>
              <a:buFont typeface="Wingdings" panose="05000000000000000000" pitchFamily="2" charset="2"/>
              <a:buNone/>
            </a:pPr>
            <a:r>
              <a:rPr lang="en-US" dirty="0">
                <a:solidFill>
                  <a:srgbClr val="00FF5B"/>
                </a:solidFill>
              </a:rPr>
              <a:t>zApps &amp; tokenized asset economies</a:t>
            </a:r>
          </a:p>
        </p:txBody>
      </p:sp>
      <p:cxnSp>
        <p:nvCxnSpPr>
          <p:cNvPr id="30" name="Straight Connector 29">
            <a:extLst>
              <a:ext uri="{FF2B5EF4-FFF2-40B4-BE49-F238E27FC236}">
                <a16:creationId xmlns:a16="http://schemas.microsoft.com/office/drawing/2014/main" id="{0F591E28-91C7-4445-AAD5-540B12487C5A}"/>
              </a:ext>
            </a:extLst>
          </p:cNvPr>
          <p:cNvCxnSpPr>
            <a:cxnSpLocks/>
            <a:stCxn id="74" idx="3"/>
            <a:endCxn id="58" idx="1"/>
          </p:cNvCxnSpPr>
          <p:nvPr/>
        </p:nvCxnSpPr>
        <p:spPr>
          <a:xfrm>
            <a:off x="7700963" y="5573904"/>
            <a:ext cx="3171899" cy="1"/>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792CA6-5F47-4B5E-8C4C-E9304332C8F7}"/>
              </a:ext>
            </a:extLst>
          </p:cNvPr>
          <p:cNvCxnSpPr>
            <a:cxnSpLocks/>
          </p:cNvCxnSpPr>
          <p:nvPr/>
        </p:nvCxnSpPr>
        <p:spPr>
          <a:xfrm>
            <a:off x="8569910" y="4354662"/>
            <a:ext cx="213703"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D7E5729B-9468-4F46-BDDC-7C10E458EC1F}"/>
              </a:ext>
            </a:extLst>
          </p:cNvPr>
          <p:cNvPicPr>
            <a:picLocks noChangeAspect="1"/>
          </p:cNvPicPr>
          <p:nvPr/>
        </p:nvPicPr>
        <p:blipFill>
          <a:blip r:embed="rId5"/>
          <a:stretch>
            <a:fillRect/>
          </a:stretch>
        </p:blipFill>
        <p:spPr>
          <a:xfrm>
            <a:off x="7583054" y="4159636"/>
            <a:ext cx="391339" cy="390052"/>
          </a:xfrm>
          <a:prstGeom prst="rect">
            <a:avLst/>
          </a:prstGeom>
        </p:spPr>
      </p:pic>
      <p:cxnSp>
        <p:nvCxnSpPr>
          <p:cNvPr id="57" name="Straight Connector 56">
            <a:extLst>
              <a:ext uri="{FF2B5EF4-FFF2-40B4-BE49-F238E27FC236}">
                <a16:creationId xmlns:a16="http://schemas.microsoft.com/office/drawing/2014/main" id="{BDD889B1-7A6A-41AC-A6B2-F3AB63776128}"/>
              </a:ext>
            </a:extLst>
          </p:cNvPr>
          <p:cNvCxnSpPr>
            <a:cxnSpLocks/>
          </p:cNvCxnSpPr>
          <p:nvPr/>
        </p:nvCxnSpPr>
        <p:spPr>
          <a:xfrm flipV="1">
            <a:off x="8684619"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05222A50-EC41-46B1-B7FF-505888983FD8}"/>
              </a:ext>
            </a:extLst>
          </p:cNvPr>
          <p:cNvPicPr>
            <a:picLocks noChangeAspect="1"/>
          </p:cNvPicPr>
          <p:nvPr/>
        </p:nvPicPr>
        <p:blipFill>
          <a:blip r:embed="rId6"/>
          <a:stretch>
            <a:fillRect/>
          </a:stretch>
        </p:blipFill>
        <p:spPr>
          <a:xfrm>
            <a:off x="10872862" y="5311572"/>
            <a:ext cx="453877" cy="524665"/>
          </a:xfrm>
          <a:prstGeom prst="rect">
            <a:avLst/>
          </a:prstGeom>
        </p:spPr>
      </p:pic>
      <p:pic>
        <p:nvPicPr>
          <p:cNvPr id="66" name="Picture 65">
            <a:extLst>
              <a:ext uri="{FF2B5EF4-FFF2-40B4-BE49-F238E27FC236}">
                <a16:creationId xmlns:a16="http://schemas.microsoft.com/office/drawing/2014/main" id="{74E9513D-65B5-4AFC-B482-C88C94310F67}"/>
              </a:ext>
            </a:extLst>
          </p:cNvPr>
          <p:cNvPicPr>
            <a:picLocks noChangeAspect="1"/>
          </p:cNvPicPr>
          <p:nvPr/>
        </p:nvPicPr>
        <p:blipFill>
          <a:blip r:embed="rId6"/>
          <a:stretch>
            <a:fillRect/>
          </a:stretch>
        </p:blipFill>
        <p:spPr>
          <a:xfrm>
            <a:off x="10269633" y="5311571"/>
            <a:ext cx="453877" cy="524665"/>
          </a:xfrm>
          <a:prstGeom prst="rect">
            <a:avLst/>
          </a:prstGeom>
        </p:spPr>
      </p:pic>
      <p:pic>
        <p:nvPicPr>
          <p:cNvPr id="68" name="Picture 67">
            <a:extLst>
              <a:ext uri="{FF2B5EF4-FFF2-40B4-BE49-F238E27FC236}">
                <a16:creationId xmlns:a16="http://schemas.microsoft.com/office/drawing/2014/main" id="{06300BA7-16E9-48DF-82BB-1F4ABB21002E}"/>
              </a:ext>
            </a:extLst>
          </p:cNvPr>
          <p:cNvPicPr>
            <a:picLocks noChangeAspect="1"/>
          </p:cNvPicPr>
          <p:nvPr/>
        </p:nvPicPr>
        <p:blipFill>
          <a:blip r:embed="rId6"/>
          <a:stretch>
            <a:fillRect/>
          </a:stretch>
        </p:blipFill>
        <p:spPr>
          <a:xfrm>
            <a:off x="9666404" y="5311571"/>
            <a:ext cx="453877" cy="524665"/>
          </a:xfrm>
          <a:prstGeom prst="rect">
            <a:avLst/>
          </a:prstGeom>
        </p:spPr>
      </p:pic>
      <p:pic>
        <p:nvPicPr>
          <p:cNvPr id="70" name="Picture 69">
            <a:extLst>
              <a:ext uri="{FF2B5EF4-FFF2-40B4-BE49-F238E27FC236}">
                <a16:creationId xmlns:a16="http://schemas.microsoft.com/office/drawing/2014/main" id="{AB40CE51-B6A2-492B-A079-DA4CCFF870E5}"/>
              </a:ext>
            </a:extLst>
          </p:cNvPr>
          <p:cNvPicPr>
            <a:picLocks noChangeAspect="1"/>
          </p:cNvPicPr>
          <p:nvPr/>
        </p:nvPicPr>
        <p:blipFill>
          <a:blip r:embed="rId6"/>
          <a:stretch>
            <a:fillRect/>
          </a:stretch>
        </p:blipFill>
        <p:spPr>
          <a:xfrm>
            <a:off x="9063175" y="5311571"/>
            <a:ext cx="453877" cy="524665"/>
          </a:xfrm>
          <a:prstGeom prst="rect">
            <a:avLst/>
          </a:prstGeom>
        </p:spPr>
      </p:pic>
      <p:pic>
        <p:nvPicPr>
          <p:cNvPr id="71" name="Picture 70">
            <a:extLst>
              <a:ext uri="{FF2B5EF4-FFF2-40B4-BE49-F238E27FC236}">
                <a16:creationId xmlns:a16="http://schemas.microsoft.com/office/drawing/2014/main" id="{3663EC3E-B93B-4649-89D7-4C6D05020CD0}"/>
              </a:ext>
            </a:extLst>
          </p:cNvPr>
          <p:cNvPicPr>
            <a:picLocks noChangeAspect="1"/>
          </p:cNvPicPr>
          <p:nvPr/>
        </p:nvPicPr>
        <p:blipFill>
          <a:blip r:embed="rId6"/>
          <a:stretch>
            <a:fillRect/>
          </a:stretch>
        </p:blipFill>
        <p:spPr>
          <a:xfrm>
            <a:off x="8459946" y="5311571"/>
            <a:ext cx="453877" cy="524665"/>
          </a:xfrm>
          <a:prstGeom prst="rect">
            <a:avLst/>
          </a:prstGeom>
        </p:spPr>
      </p:pic>
      <p:pic>
        <p:nvPicPr>
          <p:cNvPr id="73" name="Picture 72">
            <a:extLst>
              <a:ext uri="{FF2B5EF4-FFF2-40B4-BE49-F238E27FC236}">
                <a16:creationId xmlns:a16="http://schemas.microsoft.com/office/drawing/2014/main" id="{A103A8F7-EC69-45D5-84AF-4147A3FB9466}"/>
              </a:ext>
            </a:extLst>
          </p:cNvPr>
          <p:cNvPicPr>
            <a:picLocks noChangeAspect="1"/>
          </p:cNvPicPr>
          <p:nvPr/>
        </p:nvPicPr>
        <p:blipFill>
          <a:blip r:embed="rId6"/>
          <a:stretch>
            <a:fillRect/>
          </a:stretch>
        </p:blipFill>
        <p:spPr>
          <a:xfrm>
            <a:off x="7856717" y="5311571"/>
            <a:ext cx="453877" cy="524665"/>
          </a:xfrm>
          <a:prstGeom prst="rect">
            <a:avLst/>
          </a:prstGeom>
        </p:spPr>
      </p:pic>
      <p:pic>
        <p:nvPicPr>
          <p:cNvPr id="74" name="Picture 73">
            <a:extLst>
              <a:ext uri="{FF2B5EF4-FFF2-40B4-BE49-F238E27FC236}">
                <a16:creationId xmlns:a16="http://schemas.microsoft.com/office/drawing/2014/main" id="{B2FA35D1-FA41-4A0C-98D3-DE062BC9BD5E}"/>
              </a:ext>
            </a:extLst>
          </p:cNvPr>
          <p:cNvPicPr>
            <a:picLocks noChangeAspect="1"/>
          </p:cNvPicPr>
          <p:nvPr/>
        </p:nvPicPr>
        <p:blipFill rotWithShape="1">
          <a:blip r:embed="rId6">
            <a:extLst>
              <a:ext uri="{28A0092B-C50C-407E-A947-70E740481C1C}">
                <a14:useLocalDpi xmlns:a14="http://schemas.microsoft.com/office/drawing/2010/main"/>
              </a:ext>
            </a:extLst>
          </a:blip>
          <a:srcRect l="1" r="1410"/>
          <a:stretch/>
        </p:blipFill>
        <p:spPr>
          <a:xfrm>
            <a:off x="7253488" y="5311571"/>
            <a:ext cx="447475" cy="524665"/>
          </a:xfrm>
          <a:prstGeom prst="rect">
            <a:avLst/>
          </a:prstGeom>
        </p:spPr>
      </p:pic>
      <p:pic>
        <p:nvPicPr>
          <p:cNvPr id="79" name="Picture 78">
            <a:extLst>
              <a:ext uri="{FF2B5EF4-FFF2-40B4-BE49-F238E27FC236}">
                <a16:creationId xmlns:a16="http://schemas.microsoft.com/office/drawing/2014/main" id="{42323827-13A5-446D-82DF-7A7E586B1522}"/>
              </a:ext>
            </a:extLst>
          </p:cNvPr>
          <p:cNvPicPr>
            <a:picLocks noChangeAspect="1"/>
          </p:cNvPicPr>
          <p:nvPr/>
        </p:nvPicPr>
        <p:blipFill>
          <a:blip r:embed="rId5"/>
          <a:stretch>
            <a:fillRect/>
          </a:stretch>
        </p:blipFill>
        <p:spPr>
          <a:xfrm>
            <a:off x="8188096" y="4159636"/>
            <a:ext cx="391339" cy="390052"/>
          </a:xfrm>
          <a:prstGeom prst="rect">
            <a:avLst/>
          </a:prstGeom>
        </p:spPr>
      </p:pic>
      <p:pic>
        <p:nvPicPr>
          <p:cNvPr id="80" name="Picture 79">
            <a:extLst>
              <a:ext uri="{FF2B5EF4-FFF2-40B4-BE49-F238E27FC236}">
                <a16:creationId xmlns:a16="http://schemas.microsoft.com/office/drawing/2014/main" id="{7D9EA567-C32E-4154-A0B2-66A9801E3F2E}"/>
              </a:ext>
            </a:extLst>
          </p:cNvPr>
          <p:cNvPicPr>
            <a:picLocks noChangeAspect="1"/>
          </p:cNvPicPr>
          <p:nvPr/>
        </p:nvPicPr>
        <p:blipFill>
          <a:blip r:embed="rId5"/>
          <a:stretch>
            <a:fillRect/>
          </a:stretch>
        </p:blipFill>
        <p:spPr>
          <a:xfrm>
            <a:off x="8793138" y="4159636"/>
            <a:ext cx="391339" cy="390052"/>
          </a:xfrm>
          <a:prstGeom prst="rect">
            <a:avLst/>
          </a:prstGeom>
        </p:spPr>
      </p:pic>
      <p:pic>
        <p:nvPicPr>
          <p:cNvPr id="81" name="Picture 80">
            <a:extLst>
              <a:ext uri="{FF2B5EF4-FFF2-40B4-BE49-F238E27FC236}">
                <a16:creationId xmlns:a16="http://schemas.microsoft.com/office/drawing/2014/main" id="{979B1B47-393C-4B66-85D7-124981C718EC}"/>
              </a:ext>
            </a:extLst>
          </p:cNvPr>
          <p:cNvPicPr>
            <a:picLocks noChangeAspect="1"/>
          </p:cNvPicPr>
          <p:nvPr/>
        </p:nvPicPr>
        <p:blipFill>
          <a:blip r:embed="rId5"/>
          <a:stretch>
            <a:fillRect/>
          </a:stretch>
        </p:blipFill>
        <p:spPr>
          <a:xfrm>
            <a:off x="9398180" y="4159636"/>
            <a:ext cx="391339" cy="390052"/>
          </a:xfrm>
          <a:prstGeom prst="rect">
            <a:avLst/>
          </a:prstGeom>
        </p:spPr>
      </p:pic>
      <p:pic>
        <p:nvPicPr>
          <p:cNvPr id="82" name="Picture 81">
            <a:extLst>
              <a:ext uri="{FF2B5EF4-FFF2-40B4-BE49-F238E27FC236}">
                <a16:creationId xmlns:a16="http://schemas.microsoft.com/office/drawing/2014/main" id="{3CDB27B1-E068-4CE6-999C-1652E1046755}"/>
              </a:ext>
            </a:extLst>
          </p:cNvPr>
          <p:cNvPicPr>
            <a:picLocks noChangeAspect="1"/>
          </p:cNvPicPr>
          <p:nvPr/>
        </p:nvPicPr>
        <p:blipFill>
          <a:blip r:embed="rId5"/>
          <a:stretch>
            <a:fillRect/>
          </a:stretch>
        </p:blipFill>
        <p:spPr>
          <a:xfrm>
            <a:off x="10003222" y="4159636"/>
            <a:ext cx="391339" cy="390052"/>
          </a:xfrm>
          <a:prstGeom prst="rect">
            <a:avLst/>
          </a:prstGeom>
        </p:spPr>
      </p:pic>
      <p:pic>
        <p:nvPicPr>
          <p:cNvPr id="83" name="Picture 82">
            <a:extLst>
              <a:ext uri="{FF2B5EF4-FFF2-40B4-BE49-F238E27FC236}">
                <a16:creationId xmlns:a16="http://schemas.microsoft.com/office/drawing/2014/main" id="{E954867D-995D-44B0-878D-6D18C8C036B7}"/>
              </a:ext>
            </a:extLst>
          </p:cNvPr>
          <p:cNvPicPr>
            <a:picLocks noChangeAspect="1"/>
          </p:cNvPicPr>
          <p:nvPr/>
        </p:nvPicPr>
        <p:blipFill>
          <a:blip r:embed="rId5"/>
          <a:stretch>
            <a:fillRect/>
          </a:stretch>
        </p:blipFill>
        <p:spPr>
          <a:xfrm>
            <a:off x="10608264" y="4159636"/>
            <a:ext cx="391339" cy="390052"/>
          </a:xfrm>
          <a:prstGeom prst="rect">
            <a:avLst/>
          </a:prstGeom>
        </p:spPr>
      </p:pic>
      <p:pic>
        <p:nvPicPr>
          <p:cNvPr id="84" name="Picture 83">
            <a:extLst>
              <a:ext uri="{FF2B5EF4-FFF2-40B4-BE49-F238E27FC236}">
                <a16:creationId xmlns:a16="http://schemas.microsoft.com/office/drawing/2014/main" id="{189640F4-C482-49B4-B5EE-01302E26964B}"/>
              </a:ext>
            </a:extLst>
          </p:cNvPr>
          <p:cNvPicPr>
            <a:picLocks noChangeAspect="1"/>
          </p:cNvPicPr>
          <p:nvPr/>
        </p:nvPicPr>
        <p:blipFill>
          <a:blip r:embed="rId5"/>
          <a:stretch>
            <a:fillRect/>
          </a:stretch>
        </p:blipFill>
        <p:spPr>
          <a:xfrm>
            <a:off x="11213304" y="4159636"/>
            <a:ext cx="391339" cy="390052"/>
          </a:xfrm>
          <a:prstGeom prst="rect">
            <a:avLst/>
          </a:prstGeom>
        </p:spPr>
      </p:pic>
      <p:cxnSp>
        <p:nvCxnSpPr>
          <p:cNvPr id="88" name="Straight Connector 87">
            <a:extLst>
              <a:ext uri="{FF2B5EF4-FFF2-40B4-BE49-F238E27FC236}">
                <a16:creationId xmlns:a16="http://schemas.microsoft.com/office/drawing/2014/main" id="{466C9926-367F-4D57-B542-C159B644FF7F}"/>
              </a:ext>
            </a:extLst>
          </p:cNvPr>
          <p:cNvCxnSpPr>
            <a:cxnSpLocks/>
          </p:cNvCxnSpPr>
          <p:nvPr/>
        </p:nvCxnSpPr>
        <p:spPr>
          <a:xfrm>
            <a:off x="7960745" y="4354662"/>
            <a:ext cx="213703"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40CB898-8848-4B18-88AA-1A65F126168C}"/>
              </a:ext>
            </a:extLst>
          </p:cNvPr>
          <p:cNvCxnSpPr>
            <a:cxnSpLocks/>
          </p:cNvCxnSpPr>
          <p:nvPr/>
        </p:nvCxnSpPr>
        <p:spPr>
          <a:xfrm>
            <a:off x="9173795" y="4354662"/>
            <a:ext cx="213703"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3D794B7-CC74-475A-A92C-FECFF0DC9471}"/>
              </a:ext>
            </a:extLst>
          </p:cNvPr>
          <p:cNvCxnSpPr>
            <a:cxnSpLocks/>
          </p:cNvCxnSpPr>
          <p:nvPr/>
        </p:nvCxnSpPr>
        <p:spPr>
          <a:xfrm>
            <a:off x="9775871" y="4354662"/>
            <a:ext cx="213703"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E9B7B6D-DCD0-43DE-BE04-9C4E66C3D2A3}"/>
              </a:ext>
            </a:extLst>
          </p:cNvPr>
          <p:cNvCxnSpPr>
            <a:cxnSpLocks/>
          </p:cNvCxnSpPr>
          <p:nvPr/>
        </p:nvCxnSpPr>
        <p:spPr>
          <a:xfrm>
            <a:off x="10985955" y="4354662"/>
            <a:ext cx="213701"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C294BE5-97B5-4094-92D9-E045F9446E72}"/>
              </a:ext>
            </a:extLst>
          </p:cNvPr>
          <p:cNvCxnSpPr>
            <a:cxnSpLocks/>
          </p:cNvCxnSpPr>
          <p:nvPr/>
        </p:nvCxnSpPr>
        <p:spPr>
          <a:xfrm>
            <a:off x="10383470" y="4354662"/>
            <a:ext cx="213703"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4EF001E5-7A01-443D-ABE2-347E85CA2AEF}"/>
              </a:ext>
            </a:extLst>
          </p:cNvPr>
          <p:cNvSpPr txBox="1">
            <a:spLocks/>
          </p:cNvSpPr>
          <p:nvPr/>
        </p:nvSpPr>
        <p:spPr>
          <a:xfrm>
            <a:off x="6822494" y="4793881"/>
            <a:ext cx="1361283" cy="279649"/>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1200" dirty="0">
                <a:solidFill>
                  <a:srgbClr val="00FF5B"/>
                </a:solidFill>
              </a:rPr>
              <a:t>PoW Links &gt;</a:t>
            </a:r>
          </a:p>
        </p:txBody>
      </p:sp>
      <p:cxnSp>
        <p:nvCxnSpPr>
          <p:cNvPr id="114" name="Straight Connector 113">
            <a:extLst>
              <a:ext uri="{FF2B5EF4-FFF2-40B4-BE49-F238E27FC236}">
                <a16:creationId xmlns:a16="http://schemas.microsoft.com/office/drawing/2014/main" id="{755A930B-902B-42D2-B2E4-552E0B17C2A4}"/>
              </a:ext>
            </a:extLst>
          </p:cNvPr>
          <p:cNvCxnSpPr>
            <a:cxnSpLocks/>
          </p:cNvCxnSpPr>
          <p:nvPr/>
        </p:nvCxnSpPr>
        <p:spPr>
          <a:xfrm flipV="1">
            <a:off x="9290113"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7DC66FF-3675-445D-B374-8125E21A1138}"/>
              </a:ext>
            </a:extLst>
          </p:cNvPr>
          <p:cNvCxnSpPr>
            <a:cxnSpLocks/>
          </p:cNvCxnSpPr>
          <p:nvPr/>
        </p:nvCxnSpPr>
        <p:spPr>
          <a:xfrm flipV="1">
            <a:off x="10490321"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sp>
        <p:nvSpPr>
          <p:cNvPr id="127" name="Left Brace 126">
            <a:extLst>
              <a:ext uri="{FF2B5EF4-FFF2-40B4-BE49-F238E27FC236}">
                <a16:creationId xmlns:a16="http://schemas.microsoft.com/office/drawing/2014/main" id="{F1CBD3CC-E181-41A9-AE71-B3F5C20F6034}"/>
              </a:ext>
            </a:extLst>
          </p:cNvPr>
          <p:cNvSpPr/>
          <p:nvPr/>
        </p:nvSpPr>
        <p:spPr>
          <a:xfrm rot="5400000">
            <a:off x="9241074" y="1851701"/>
            <a:ext cx="702939" cy="3601520"/>
          </a:xfrm>
          <a:prstGeom prst="leftBrace">
            <a:avLst>
              <a:gd name="adj1" fmla="val 128088"/>
              <a:gd name="adj2" fmla="val 500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7" name="Oval 1026">
            <a:extLst>
              <a:ext uri="{FF2B5EF4-FFF2-40B4-BE49-F238E27FC236}">
                <a16:creationId xmlns:a16="http://schemas.microsoft.com/office/drawing/2014/main" id="{2CBA9B6E-11E6-4660-BF87-63CC1431F40F}"/>
              </a:ext>
            </a:extLst>
          </p:cNvPr>
          <p:cNvSpPr/>
          <p:nvPr/>
        </p:nvSpPr>
        <p:spPr>
          <a:xfrm>
            <a:off x="7501281" y="2285855"/>
            <a:ext cx="710871" cy="71087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 name="Connector: Elbow 1036">
            <a:extLst>
              <a:ext uri="{FF2B5EF4-FFF2-40B4-BE49-F238E27FC236}">
                <a16:creationId xmlns:a16="http://schemas.microsoft.com/office/drawing/2014/main" id="{BBA6CE72-C08E-4804-9453-E852CA489F6A}"/>
              </a:ext>
            </a:extLst>
          </p:cNvPr>
          <p:cNvCxnSpPr>
            <a:cxnSpLocks/>
            <a:stCxn id="1027" idx="4"/>
          </p:cNvCxnSpPr>
          <p:nvPr/>
        </p:nvCxnSpPr>
        <p:spPr>
          <a:xfrm rot="16200000" flipH="1">
            <a:off x="8679630" y="2173812"/>
            <a:ext cx="89999" cy="1735825"/>
          </a:xfrm>
          <a:prstGeom prst="bentConnector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BEE8062E-3EBE-436B-906C-CB260D626D91}"/>
              </a:ext>
            </a:extLst>
          </p:cNvPr>
          <p:cNvSpPr/>
          <p:nvPr/>
        </p:nvSpPr>
        <p:spPr>
          <a:xfrm>
            <a:off x="8223999" y="1516618"/>
            <a:ext cx="710871" cy="71087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Connector: Elbow 149">
            <a:extLst>
              <a:ext uri="{FF2B5EF4-FFF2-40B4-BE49-F238E27FC236}">
                <a16:creationId xmlns:a16="http://schemas.microsoft.com/office/drawing/2014/main" id="{6DD69580-887E-44C3-AA73-A8577292C79B}"/>
              </a:ext>
            </a:extLst>
          </p:cNvPr>
          <p:cNvCxnSpPr>
            <a:cxnSpLocks/>
            <a:stCxn id="149" idx="4"/>
          </p:cNvCxnSpPr>
          <p:nvPr/>
        </p:nvCxnSpPr>
        <p:spPr>
          <a:xfrm rot="16200000" flipH="1">
            <a:off x="8858498" y="1948426"/>
            <a:ext cx="454982" cy="1013108"/>
          </a:xfrm>
          <a:prstGeom prst="bentConnector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8017CB08-D3F0-4CF4-852D-D282EF1DD9D5}"/>
              </a:ext>
            </a:extLst>
          </p:cNvPr>
          <p:cNvSpPr/>
          <p:nvPr/>
        </p:nvSpPr>
        <p:spPr>
          <a:xfrm>
            <a:off x="9237107" y="1150595"/>
            <a:ext cx="710871" cy="71087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6" name="Straight Connector 1055">
            <a:extLst>
              <a:ext uri="{FF2B5EF4-FFF2-40B4-BE49-F238E27FC236}">
                <a16:creationId xmlns:a16="http://schemas.microsoft.com/office/drawing/2014/main" id="{0076AE8E-57F9-40CF-8690-1771BC7849C6}"/>
              </a:ext>
            </a:extLst>
          </p:cNvPr>
          <p:cNvCxnSpPr>
            <a:stCxn id="127" idx="1"/>
            <a:endCxn id="163" idx="4"/>
          </p:cNvCxnSpPr>
          <p:nvPr/>
        </p:nvCxnSpPr>
        <p:spPr>
          <a:xfrm flipH="1" flipV="1">
            <a:off x="9592543" y="1861466"/>
            <a:ext cx="1" cy="143952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1D2FA849-4F1C-4A89-BA8E-388A72F0483A}"/>
              </a:ext>
            </a:extLst>
          </p:cNvPr>
          <p:cNvSpPr/>
          <p:nvPr/>
        </p:nvSpPr>
        <p:spPr>
          <a:xfrm>
            <a:off x="10250215" y="1516618"/>
            <a:ext cx="710871" cy="71087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AFF58C71-B974-46C5-A8A4-9337B84656AC}"/>
              </a:ext>
            </a:extLst>
          </p:cNvPr>
          <p:cNvSpPr/>
          <p:nvPr/>
        </p:nvSpPr>
        <p:spPr>
          <a:xfrm>
            <a:off x="10948042" y="2285855"/>
            <a:ext cx="710871" cy="71087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Connector: Elbow 181">
            <a:extLst>
              <a:ext uri="{FF2B5EF4-FFF2-40B4-BE49-F238E27FC236}">
                <a16:creationId xmlns:a16="http://schemas.microsoft.com/office/drawing/2014/main" id="{B94B61D6-9638-4343-89AD-AD443CE55F4E}"/>
              </a:ext>
            </a:extLst>
          </p:cNvPr>
          <p:cNvCxnSpPr>
            <a:cxnSpLocks/>
            <a:stCxn id="168" idx="4"/>
          </p:cNvCxnSpPr>
          <p:nvPr/>
        </p:nvCxnSpPr>
        <p:spPr>
          <a:xfrm rot="5400000">
            <a:off x="9871606" y="1948424"/>
            <a:ext cx="454980" cy="1013110"/>
          </a:xfrm>
          <a:prstGeom prst="bentConnector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08A8A86F-EEE5-405A-B309-3C60CE0ABBD2}"/>
              </a:ext>
            </a:extLst>
          </p:cNvPr>
          <p:cNvCxnSpPr>
            <a:cxnSpLocks/>
            <a:stCxn id="170" idx="4"/>
          </p:cNvCxnSpPr>
          <p:nvPr/>
        </p:nvCxnSpPr>
        <p:spPr>
          <a:xfrm rot="5400000">
            <a:off x="10403011" y="2186257"/>
            <a:ext cx="89998" cy="1710937"/>
          </a:xfrm>
          <a:prstGeom prst="bentConnector2">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1" name="Content Placeholder 4">
            <a:extLst>
              <a:ext uri="{FF2B5EF4-FFF2-40B4-BE49-F238E27FC236}">
                <a16:creationId xmlns:a16="http://schemas.microsoft.com/office/drawing/2014/main" id="{38A2D793-9B11-41A7-B3FE-5F3DA8996AF8}"/>
              </a:ext>
            </a:extLst>
          </p:cNvPr>
          <p:cNvSpPr txBox="1">
            <a:spLocks/>
          </p:cNvSpPr>
          <p:nvPr/>
        </p:nvSpPr>
        <p:spPr>
          <a:xfrm>
            <a:off x="7223937" y="2444841"/>
            <a:ext cx="1264260"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200" b="1" dirty="0">
                <a:solidFill>
                  <a:srgbClr val="00FF5B"/>
                </a:solidFill>
                <a:latin typeface="IBM Plex Mono Medium" panose="020B0609050203000203" pitchFamily="49" charset="0"/>
              </a:rPr>
              <a:t>Digital </a:t>
            </a:r>
            <a:br>
              <a:rPr lang="en-US" sz="1200" b="1" dirty="0">
                <a:solidFill>
                  <a:srgbClr val="00FF5B"/>
                </a:solidFill>
                <a:latin typeface="IBM Plex Mono Medium" panose="020B0609050203000203" pitchFamily="49" charset="0"/>
              </a:rPr>
            </a:br>
            <a:r>
              <a:rPr lang="en-US" sz="1200" b="1" dirty="0">
                <a:solidFill>
                  <a:srgbClr val="00FF5B"/>
                </a:solidFill>
                <a:latin typeface="IBM Plex Mono Medium" panose="020B0609050203000203" pitchFamily="49" charset="0"/>
              </a:rPr>
              <a:t>ID</a:t>
            </a:r>
          </a:p>
        </p:txBody>
      </p:sp>
      <p:sp>
        <p:nvSpPr>
          <p:cNvPr id="192" name="Content Placeholder 4">
            <a:extLst>
              <a:ext uri="{FF2B5EF4-FFF2-40B4-BE49-F238E27FC236}">
                <a16:creationId xmlns:a16="http://schemas.microsoft.com/office/drawing/2014/main" id="{D4DA6924-EF0C-4B63-9837-0B9482B5032A}"/>
              </a:ext>
            </a:extLst>
          </p:cNvPr>
          <p:cNvSpPr txBox="1">
            <a:spLocks/>
          </p:cNvSpPr>
          <p:nvPr/>
        </p:nvSpPr>
        <p:spPr>
          <a:xfrm>
            <a:off x="7967076" y="1643547"/>
            <a:ext cx="1264260"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200" b="1" dirty="0">
                <a:solidFill>
                  <a:srgbClr val="00FF5B"/>
                </a:solidFill>
                <a:latin typeface="IBM Plex Mono Medium" panose="020B0609050203000203" pitchFamily="49" charset="0"/>
              </a:rPr>
              <a:t>GameFi</a:t>
            </a:r>
          </a:p>
        </p:txBody>
      </p:sp>
      <p:sp>
        <p:nvSpPr>
          <p:cNvPr id="193" name="Content Placeholder 4">
            <a:extLst>
              <a:ext uri="{FF2B5EF4-FFF2-40B4-BE49-F238E27FC236}">
                <a16:creationId xmlns:a16="http://schemas.microsoft.com/office/drawing/2014/main" id="{84AB4526-5869-4787-9072-79C1408307FB}"/>
              </a:ext>
            </a:extLst>
          </p:cNvPr>
          <p:cNvSpPr txBox="1">
            <a:spLocks/>
          </p:cNvSpPr>
          <p:nvPr/>
        </p:nvSpPr>
        <p:spPr>
          <a:xfrm>
            <a:off x="8960411" y="1285547"/>
            <a:ext cx="1264260"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b="1" dirty="0">
                <a:solidFill>
                  <a:srgbClr val="00FF5B"/>
                </a:solidFill>
                <a:latin typeface="IBM Plex Mono Medium" panose="020B0609050203000203" pitchFamily="49" charset="0"/>
              </a:rPr>
              <a:t>DAOs/</a:t>
            </a:r>
            <a:br>
              <a:rPr lang="en-US" sz="1200" b="1" dirty="0">
                <a:solidFill>
                  <a:srgbClr val="00FF5B"/>
                </a:solidFill>
                <a:latin typeface="IBM Plex Mono Medium" panose="020B0609050203000203" pitchFamily="49" charset="0"/>
              </a:rPr>
            </a:br>
            <a:r>
              <a:rPr lang="en-US" sz="1200" b="1" dirty="0">
                <a:solidFill>
                  <a:srgbClr val="00FF5B"/>
                </a:solidFill>
                <a:latin typeface="IBM Plex Mono Medium" panose="020B0609050203000203" pitchFamily="49" charset="0"/>
              </a:rPr>
              <a:t>DACs</a:t>
            </a:r>
          </a:p>
        </p:txBody>
      </p:sp>
      <p:sp>
        <p:nvSpPr>
          <p:cNvPr id="194" name="Content Placeholder 4">
            <a:extLst>
              <a:ext uri="{FF2B5EF4-FFF2-40B4-BE49-F238E27FC236}">
                <a16:creationId xmlns:a16="http://schemas.microsoft.com/office/drawing/2014/main" id="{698726B2-EF9C-4815-B031-38835FC3FE1E}"/>
              </a:ext>
            </a:extLst>
          </p:cNvPr>
          <p:cNvSpPr txBox="1">
            <a:spLocks/>
          </p:cNvSpPr>
          <p:nvPr/>
        </p:nvSpPr>
        <p:spPr>
          <a:xfrm>
            <a:off x="9959825" y="1651570"/>
            <a:ext cx="1264260"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200" b="1" dirty="0">
                <a:solidFill>
                  <a:srgbClr val="00FF5B"/>
                </a:solidFill>
                <a:latin typeface="IBM Plex Mono Medium" panose="020B0609050203000203" pitchFamily="49" charset="0"/>
              </a:rPr>
              <a:t>DeFi</a:t>
            </a:r>
          </a:p>
        </p:txBody>
      </p:sp>
      <p:sp>
        <p:nvSpPr>
          <p:cNvPr id="196" name="Content Placeholder 4">
            <a:extLst>
              <a:ext uri="{FF2B5EF4-FFF2-40B4-BE49-F238E27FC236}">
                <a16:creationId xmlns:a16="http://schemas.microsoft.com/office/drawing/2014/main" id="{CD7F5F49-FA64-4513-9EEC-87A8EC2FBC96}"/>
              </a:ext>
            </a:extLst>
          </p:cNvPr>
          <p:cNvSpPr txBox="1">
            <a:spLocks/>
          </p:cNvSpPr>
          <p:nvPr/>
        </p:nvSpPr>
        <p:spPr>
          <a:xfrm>
            <a:off x="10694609" y="2415183"/>
            <a:ext cx="1264260"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200" b="1" dirty="0">
                <a:solidFill>
                  <a:srgbClr val="00FF5B"/>
                </a:solidFill>
                <a:latin typeface="IBM Plex Mono Medium" panose="020B0609050203000203" pitchFamily="49" charset="0"/>
              </a:rPr>
              <a:t>IoT</a:t>
            </a:r>
          </a:p>
        </p:txBody>
      </p:sp>
      <p:sp>
        <p:nvSpPr>
          <p:cNvPr id="203" name="TextBox 202">
            <a:extLst>
              <a:ext uri="{FF2B5EF4-FFF2-40B4-BE49-F238E27FC236}">
                <a16:creationId xmlns:a16="http://schemas.microsoft.com/office/drawing/2014/main" id="{E6F7D745-63BB-4C8E-9CDC-34991E49AB05}"/>
              </a:ext>
            </a:extLst>
          </p:cNvPr>
          <p:cNvSpPr txBox="1"/>
          <p:nvPr/>
        </p:nvSpPr>
        <p:spPr>
          <a:xfrm>
            <a:off x="831850" y="1074358"/>
            <a:ext cx="3899807" cy="369332"/>
          </a:xfrm>
          <a:prstGeom prst="rect">
            <a:avLst/>
          </a:prstGeom>
          <a:noFill/>
        </p:spPr>
        <p:txBody>
          <a:bodyPr wrap="square">
            <a:spAutoFit/>
          </a:bodyPr>
          <a:lstStyle/>
          <a:p>
            <a:r>
              <a:rPr lang="en-US" b="1" dirty="0">
                <a:latin typeface="IBM Plex Mono" panose="020B0509050203000203" pitchFamily="49" charset="0"/>
              </a:rPr>
              <a:t>ZENON NETWORK OF MOMENTUM</a:t>
            </a:r>
          </a:p>
        </p:txBody>
      </p:sp>
      <p:sp>
        <p:nvSpPr>
          <p:cNvPr id="206" name="Content Placeholder 4">
            <a:extLst>
              <a:ext uri="{FF2B5EF4-FFF2-40B4-BE49-F238E27FC236}">
                <a16:creationId xmlns:a16="http://schemas.microsoft.com/office/drawing/2014/main" id="{F9366D02-5866-4A74-8DEA-E9CB29488949}"/>
              </a:ext>
            </a:extLst>
          </p:cNvPr>
          <p:cNvSpPr txBox="1">
            <a:spLocks/>
          </p:cNvSpPr>
          <p:nvPr/>
        </p:nvSpPr>
        <p:spPr>
          <a:xfrm>
            <a:off x="838200" y="6227557"/>
            <a:ext cx="2296886" cy="450376"/>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tint val="75000"/>
                  </a:schemeClr>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tint val="75000"/>
                  </a:schemeClr>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600" kern="1200">
                <a:solidFill>
                  <a:schemeClr val="tx1">
                    <a:tint val="75000"/>
                  </a:schemeClr>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600" kern="1200">
                <a:solidFill>
                  <a:schemeClr val="tx1">
                    <a:tint val="75000"/>
                  </a:schemeClr>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anose="05000000000000000000" pitchFamily="2" charset="2"/>
              <a:buNone/>
            </a:pPr>
            <a:r>
              <a:rPr lang="en-US" sz="1600" dirty="0">
                <a:latin typeface="IBM Plex Mono Medium" panose="020B0609050203000203" pitchFamily="49" charset="0"/>
              </a:rPr>
              <a:t>= Momentum Block</a:t>
            </a:r>
          </a:p>
        </p:txBody>
      </p:sp>
      <p:sp>
        <p:nvSpPr>
          <p:cNvPr id="5" name="Content Placeholder 4">
            <a:extLst>
              <a:ext uri="{FF2B5EF4-FFF2-40B4-BE49-F238E27FC236}">
                <a16:creationId xmlns:a16="http://schemas.microsoft.com/office/drawing/2014/main" id="{9C2F40DB-1DF1-4738-951E-285EAC2B75D6}"/>
              </a:ext>
            </a:extLst>
          </p:cNvPr>
          <p:cNvSpPr>
            <a:spLocks noGrp="1"/>
          </p:cNvSpPr>
          <p:nvPr>
            <p:ph sz="half" idx="1"/>
          </p:nvPr>
        </p:nvSpPr>
        <p:spPr>
          <a:xfrm>
            <a:off x="838201" y="1443690"/>
            <a:ext cx="3601522" cy="4635493"/>
          </a:xfrm>
        </p:spPr>
        <p:txBody>
          <a:bodyPr anchor="t"/>
          <a:lstStyle/>
          <a:p>
            <a:pPr marL="0" indent="0" algn="just">
              <a:lnSpc>
                <a:spcPct val="150000"/>
              </a:lnSpc>
              <a:spcBef>
                <a:spcPts val="0"/>
              </a:spcBef>
              <a:spcAft>
                <a:spcPts val="1200"/>
              </a:spcAft>
              <a:buNone/>
            </a:pPr>
            <a:r>
              <a:rPr lang="en-US" sz="1200" dirty="0"/>
              <a:t>aims at helping </a:t>
            </a:r>
            <a:r>
              <a:rPr lang="en-US" sz="1200" b="1" dirty="0"/>
              <a:t>solve Bitcoin scaling by leveraging</a:t>
            </a:r>
            <a:r>
              <a:rPr lang="en-US" sz="1200" dirty="0"/>
              <a:t> </a:t>
            </a:r>
            <a:r>
              <a:rPr lang="en-US" sz="1200" b="1" dirty="0"/>
              <a:t>taproot</a:t>
            </a:r>
            <a:r>
              <a:rPr lang="en-US" sz="1200" dirty="0"/>
              <a:t> while acting as a standalone smart contract L1 that uses </a:t>
            </a:r>
            <a:r>
              <a:rPr lang="en-US" sz="1200" b="1" dirty="0"/>
              <a:t>Bitcoin’s PoW as root consensus.</a:t>
            </a:r>
            <a:r>
              <a:rPr lang="en-US" sz="1200" dirty="0"/>
              <a:t> </a:t>
            </a:r>
          </a:p>
          <a:p>
            <a:pPr marL="0" indent="0" algn="just">
              <a:lnSpc>
                <a:spcPct val="150000"/>
              </a:lnSpc>
              <a:spcAft>
                <a:spcPts val="1200"/>
              </a:spcAft>
              <a:buNone/>
            </a:pPr>
            <a:r>
              <a:rPr lang="en-US" sz="1200" dirty="0"/>
              <a:t>Rather than competing with Bitcoin as the hardest most secure currency, Zenon seeks to complement and </a:t>
            </a:r>
            <a:r>
              <a:rPr lang="en-US" sz="1200" b="1" dirty="0"/>
              <a:t>add value to the Bitcoin ecosystem </a:t>
            </a:r>
            <a:r>
              <a:rPr lang="en-US" sz="1200" dirty="0"/>
              <a:t>as a trustless foundation for nested </a:t>
            </a:r>
            <a:r>
              <a:rPr lang="en-US" sz="1200" b="1" dirty="0"/>
              <a:t>sidechains</a:t>
            </a:r>
            <a:r>
              <a:rPr lang="en-US" sz="1200" dirty="0"/>
              <a:t> across all use case verticals.</a:t>
            </a:r>
          </a:p>
        </p:txBody>
      </p:sp>
      <p:pic>
        <p:nvPicPr>
          <p:cNvPr id="62" name="Picture 61">
            <a:extLst>
              <a:ext uri="{FF2B5EF4-FFF2-40B4-BE49-F238E27FC236}">
                <a16:creationId xmlns:a16="http://schemas.microsoft.com/office/drawing/2014/main" id="{4789A334-580E-4B99-BE97-D0949ED6A17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017077" y="211069"/>
            <a:ext cx="349207" cy="402216"/>
          </a:xfrm>
          <a:prstGeom prst="rect">
            <a:avLst/>
          </a:prstGeom>
        </p:spPr>
      </p:pic>
      <p:cxnSp>
        <p:nvCxnSpPr>
          <p:cNvPr id="63" name="Straight Connector 62">
            <a:extLst>
              <a:ext uri="{FF2B5EF4-FFF2-40B4-BE49-F238E27FC236}">
                <a16:creationId xmlns:a16="http://schemas.microsoft.com/office/drawing/2014/main" id="{73789B85-44F9-47A1-9E4B-CACBB8E8C478}"/>
              </a:ext>
            </a:extLst>
          </p:cNvPr>
          <p:cNvCxnSpPr>
            <a:cxnSpLocks/>
          </p:cNvCxnSpPr>
          <p:nvPr/>
        </p:nvCxnSpPr>
        <p:spPr>
          <a:xfrm flipV="1">
            <a:off x="8067596"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DD2838-5709-4CBA-B420-306CCB5FF7D8}"/>
              </a:ext>
            </a:extLst>
          </p:cNvPr>
          <p:cNvCxnSpPr>
            <a:cxnSpLocks/>
          </p:cNvCxnSpPr>
          <p:nvPr/>
        </p:nvCxnSpPr>
        <p:spPr>
          <a:xfrm flipV="1">
            <a:off x="9868355"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A5E282-F989-41E9-8EC9-4E0B6C5698CB}"/>
              </a:ext>
            </a:extLst>
          </p:cNvPr>
          <p:cNvCxnSpPr>
            <a:cxnSpLocks/>
          </p:cNvCxnSpPr>
          <p:nvPr/>
        </p:nvCxnSpPr>
        <p:spPr>
          <a:xfrm flipV="1">
            <a:off x="11092805" y="4400550"/>
            <a:ext cx="0" cy="890446"/>
          </a:xfrm>
          <a:prstGeom prst="line">
            <a:avLst/>
          </a:prstGeom>
          <a:ln w="25400">
            <a:solidFill>
              <a:srgbClr val="00FF5B"/>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5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422B33-7BE6-43CD-9957-390F2E08E95D}"/>
              </a:ext>
            </a:extLst>
          </p:cNvPr>
          <p:cNvSpPr/>
          <p:nvPr/>
        </p:nvSpPr>
        <p:spPr>
          <a:xfrm>
            <a:off x="831851" y="2267784"/>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4">
            <a:extLst>
              <a:ext uri="{FF2B5EF4-FFF2-40B4-BE49-F238E27FC236}">
                <a16:creationId xmlns:a16="http://schemas.microsoft.com/office/drawing/2014/main" id="{C4A7AD82-84A9-4940-BED0-20F2F78A109A}"/>
              </a:ext>
            </a:extLst>
          </p:cNvPr>
          <p:cNvSpPr>
            <a:spLocks noGrp="1"/>
          </p:cNvSpPr>
          <p:nvPr>
            <p:ph sz="half" idx="1"/>
          </p:nvPr>
        </p:nvSpPr>
        <p:spPr/>
        <p:txBody>
          <a:bodyPr rIns="72000"/>
          <a:lstStyle/>
          <a:p>
            <a:pPr marL="0" indent="0">
              <a:lnSpc>
                <a:spcPct val="150000"/>
              </a:lnSpc>
              <a:spcBef>
                <a:spcPts val="0"/>
              </a:spcBef>
              <a:spcAft>
                <a:spcPts val="1200"/>
              </a:spcAft>
              <a:buNone/>
            </a:pPr>
            <a:r>
              <a:rPr lang="en-US" b="1" dirty="0">
                <a:solidFill>
                  <a:srgbClr val="FF9900"/>
                </a:solidFill>
              </a:rPr>
              <a:t>Digital Gold</a:t>
            </a:r>
          </a:p>
          <a:p>
            <a:pPr>
              <a:lnSpc>
                <a:spcPct val="150000"/>
              </a:lnSpc>
              <a:spcBef>
                <a:spcPts val="0"/>
              </a:spcBef>
              <a:spcAft>
                <a:spcPts val="1200"/>
              </a:spcAft>
            </a:pPr>
            <a:r>
              <a:rPr lang="en-US" dirty="0">
                <a:solidFill>
                  <a:srgbClr val="FF9900"/>
                </a:solidFill>
              </a:rPr>
              <a:t>Tokenizes energy</a:t>
            </a:r>
          </a:p>
          <a:p>
            <a:pPr>
              <a:lnSpc>
                <a:spcPct val="150000"/>
              </a:lnSpc>
              <a:spcBef>
                <a:spcPts val="0"/>
              </a:spcBef>
              <a:spcAft>
                <a:spcPts val="1200"/>
              </a:spcAft>
            </a:pPr>
            <a:r>
              <a:rPr lang="en-US" dirty="0">
                <a:solidFill>
                  <a:srgbClr val="FF9900"/>
                </a:solidFill>
              </a:rPr>
              <a:t>Energy constrained value</a:t>
            </a:r>
          </a:p>
          <a:p>
            <a:pPr>
              <a:lnSpc>
                <a:spcPct val="150000"/>
              </a:lnSpc>
              <a:spcBef>
                <a:spcPts val="0"/>
              </a:spcBef>
              <a:spcAft>
                <a:spcPts val="1200"/>
              </a:spcAft>
            </a:pPr>
            <a:r>
              <a:rPr lang="en-US" dirty="0">
                <a:solidFill>
                  <a:srgbClr val="FF9900"/>
                </a:solidFill>
              </a:rPr>
              <a:t>Proof of Work Layer 1</a:t>
            </a:r>
          </a:p>
          <a:p>
            <a:pPr>
              <a:lnSpc>
                <a:spcPct val="150000"/>
              </a:lnSpc>
              <a:spcBef>
                <a:spcPts val="0"/>
              </a:spcBef>
              <a:spcAft>
                <a:spcPts val="1200"/>
              </a:spcAft>
            </a:pPr>
            <a:r>
              <a:rPr lang="en-US" dirty="0">
                <a:solidFill>
                  <a:srgbClr val="FF9900"/>
                </a:solidFill>
              </a:rPr>
              <a:t>Deflationary</a:t>
            </a:r>
          </a:p>
          <a:p>
            <a:pPr>
              <a:lnSpc>
                <a:spcPct val="150000"/>
              </a:lnSpc>
              <a:spcBef>
                <a:spcPts val="0"/>
              </a:spcBef>
              <a:spcAft>
                <a:spcPts val="1200"/>
              </a:spcAft>
            </a:pPr>
            <a:r>
              <a:rPr lang="en-US" dirty="0">
                <a:solidFill>
                  <a:srgbClr val="FF9900"/>
                </a:solidFill>
              </a:rPr>
              <a:t>Mining capacity is based on energy technology &amp; physics</a:t>
            </a:r>
          </a:p>
          <a:p>
            <a:pPr>
              <a:lnSpc>
                <a:spcPct val="150000"/>
              </a:lnSpc>
              <a:spcBef>
                <a:spcPts val="0"/>
              </a:spcBef>
              <a:spcAft>
                <a:spcPts val="1200"/>
              </a:spcAft>
            </a:pPr>
            <a:r>
              <a:rPr lang="en-US" dirty="0">
                <a:solidFill>
                  <a:srgbClr val="FF9900"/>
                </a:solidFill>
              </a:rPr>
              <a:t>Right to mint is limited by </a:t>
            </a:r>
            <a:br>
              <a:rPr lang="en-US" dirty="0">
                <a:solidFill>
                  <a:srgbClr val="FF9900"/>
                </a:solidFill>
              </a:rPr>
            </a:br>
            <a:r>
              <a:rPr lang="en-US" dirty="0">
                <a:solidFill>
                  <a:srgbClr val="FF9900"/>
                </a:solidFill>
              </a:rPr>
              <a:t>mining hardware</a:t>
            </a:r>
          </a:p>
          <a:p>
            <a:pPr>
              <a:lnSpc>
                <a:spcPct val="150000"/>
              </a:lnSpc>
              <a:spcBef>
                <a:spcPts val="0"/>
              </a:spcBef>
              <a:spcAft>
                <a:spcPts val="1200"/>
              </a:spcAft>
            </a:pPr>
            <a:r>
              <a:rPr lang="en-US" dirty="0">
                <a:solidFill>
                  <a:srgbClr val="FF9900"/>
                </a:solidFill>
              </a:rPr>
              <a:t>Tender for deflationary goods</a:t>
            </a:r>
          </a:p>
        </p:txBody>
      </p:sp>
      <p:sp>
        <p:nvSpPr>
          <p:cNvPr id="4" name="Slide Number Placeholder 3">
            <a:extLst>
              <a:ext uri="{FF2B5EF4-FFF2-40B4-BE49-F238E27FC236}">
                <a16:creationId xmlns:a16="http://schemas.microsoft.com/office/drawing/2014/main" id="{1E543076-7609-4D20-BECF-B1BC42979E43}"/>
              </a:ext>
            </a:extLst>
          </p:cNvPr>
          <p:cNvSpPr>
            <a:spLocks noGrp="1"/>
          </p:cNvSpPr>
          <p:nvPr>
            <p:ph type="sldNum" sz="quarter" idx="12"/>
          </p:nvPr>
        </p:nvSpPr>
        <p:spPr/>
        <p:txBody>
          <a:bodyPr/>
          <a:lstStyle/>
          <a:p>
            <a:r>
              <a:rPr lang="fr-FR" dirty="0"/>
              <a:t>4</a:t>
            </a:r>
          </a:p>
        </p:txBody>
      </p:sp>
      <p:sp>
        <p:nvSpPr>
          <p:cNvPr id="13" name="Text Placeholder 12">
            <a:extLst>
              <a:ext uri="{FF2B5EF4-FFF2-40B4-BE49-F238E27FC236}">
                <a16:creationId xmlns:a16="http://schemas.microsoft.com/office/drawing/2014/main" id="{68CFE55E-34E8-42C1-9A95-773464E5EC0C}"/>
              </a:ext>
            </a:extLst>
          </p:cNvPr>
          <p:cNvSpPr>
            <a:spLocks noGrp="1"/>
          </p:cNvSpPr>
          <p:nvPr>
            <p:ph type="body" idx="13"/>
          </p:nvPr>
        </p:nvSpPr>
        <p:spPr/>
        <p:txBody>
          <a:bodyPr/>
          <a:lstStyle/>
          <a:p>
            <a:r>
              <a:rPr lang="de-DE" dirty="0">
                <a:solidFill>
                  <a:srgbClr val="FF9900"/>
                </a:solidFill>
              </a:rPr>
              <a:t>&gt;bitcoin</a:t>
            </a:r>
            <a:r>
              <a:rPr lang="de-DE" dirty="0">
                <a:solidFill>
                  <a:srgbClr val="00FF5B"/>
                </a:solidFill>
              </a:rPr>
              <a:t>		      zenon			     </a:t>
            </a:r>
            <a:r>
              <a:rPr lang="de-DE" dirty="0">
                <a:solidFill>
                  <a:srgbClr val="007FFF"/>
                </a:solidFill>
              </a:rPr>
              <a:t>quasar</a:t>
            </a:r>
            <a:endParaRPr lang="en-US" dirty="0">
              <a:solidFill>
                <a:srgbClr val="007FFF"/>
              </a:solidFill>
            </a:endParaRPr>
          </a:p>
        </p:txBody>
      </p:sp>
      <p:pic>
        <p:nvPicPr>
          <p:cNvPr id="40" name="Picture 39">
            <a:extLst>
              <a:ext uri="{FF2B5EF4-FFF2-40B4-BE49-F238E27FC236}">
                <a16:creationId xmlns:a16="http://schemas.microsoft.com/office/drawing/2014/main" id="{EBA9A8B6-1FB8-4484-B3AD-336E99223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34" y="889394"/>
            <a:ext cx="982125" cy="766800"/>
          </a:xfrm>
          <a:prstGeom prst="rect">
            <a:avLst/>
          </a:prstGeom>
        </p:spPr>
      </p:pic>
      <p:pic>
        <p:nvPicPr>
          <p:cNvPr id="21" name="Picture 20">
            <a:extLst>
              <a:ext uri="{FF2B5EF4-FFF2-40B4-BE49-F238E27FC236}">
                <a16:creationId xmlns:a16="http://schemas.microsoft.com/office/drawing/2014/main" id="{CFA5B104-4A7D-4801-8437-26B609DC0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49" y="889394"/>
            <a:ext cx="821112" cy="766800"/>
          </a:xfrm>
          <a:prstGeom prst="rect">
            <a:avLst/>
          </a:prstGeom>
        </p:spPr>
      </p:pic>
      <p:pic>
        <p:nvPicPr>
          <p:cNvPr id="24" name="Picture 23">
            <a:extLst>
              <a:ext uri="{FF2B5EF4-FFF2-40B4-BE49-F238E27FC236}">
                <a16:creationId xmlns:a16="http://schemas.microsoft.com/office/drawing/2014/main" id="{960E1667-5502-45B4-B260-A05F13F49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249" y="894337"/>
            <a:ext cx="982800" cy="697582"/>
          </a:xfrm>
          <a:prstGeom prst="rect">
            <a:avLst/>
          </a:prstGeom>
        </p:spPr>
      </p:pic>
      <p:sp>
        <p:nvSpPr>
          <p:cNvPr id="28" name="Content Placeholder 4">
            <a:extLst>
              <a:ext uri="{FF2B5EF4-FFF2-40B4-BE49-F238E27FC236}">
                <a16:creationId xmlns:a16="http://schemas.microsoft.com/office/drawing/2014/main" id="{553A50A4-5BD7-4414-B947-3B8E160E3876}"/>
              </a:ext>
            </a:extLst>
          </p:cNvPr>
          <p:cNvSpPr txBox="1">
            <a:spLocks/>
          </p:cNvSpPr>
          <p:nvPr/>
        </p:nvSpPr>
        <p:spPr>
          <a:xfrm>
            <a:off x="4347021" y="1810161"/>
            <a:ext cx="3491608" cy="4636996"/>
          </a:xfrm>
          <a:prstGeom prst="rect">
            <a:avLst/>
          </a:prstGeom>
        </p:spPr>
        <p:txBody>
          <a:bodyPr vert="horz" wrap="square" lIns="9144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None/>
            </a:pPr>
            <a:r>
              <a:rPr lang="en-US" b="1" dirty="0">
                <a:solidFill>
                  <a:srgbClr val="00FF5B"/>
                </a:solidFill>
              </a:rPr>
              <a:t>Digital Gold Notes</a:t>
            </a:r>
          </a:p>
          <a:p>
            <a:pPr>
              <a:lnSpc>
                <a:spcPct val="150000"/>
              </a:lnSpc>
              <a:spcBef>
                <a:spcPts val="0"/>
              </a:spcBef>
              <a:spcAft>
                <a:spcPts val="1200"/>
              </a:spcAft>
            </a:pPr>
            <a:r>
              <a:rPr lang="en-US" dirty="0">
                <a:solidFill>
                  <a:srgbClr val="00FF5B"/>
                </a:solidFill>
              </a:rPr>
              <a:t>Tokenizes right to mint</a:t>
            </a:r>
          </a:p>
          <a:p>
            <a:pPr>
              <a:lnSpc>
                <a:spcPct val="150000"/>
              </a:lnSpc>
              <a:spcBef>
                <a:spcPts val="0"/>
              </a:spcBef>
              <a:spcAft>
                <a:spcPts val="1200"/>
              </a:spcAft>
            </a:pPr>
            <a:r>
              <a:rPr lang="en-US" dirty="0">
                <a:solidFill>
                  <a:srgbClr val="00FF5B"/>
                </a:solidFill>
              </a:rPr>
              <a:t>Socially assigned value</a:t>
            </a:r>
          </a:p>
          <a:p>
            <a:pPr>
              <a:lnSpc>
                <a:spcPct val="150000"/>
              </a:lnSpc>
              <a:spcBef>
                <a:spcPts val="0"/>
              </a:spcBef>
              <a:spcAft>
                <a:spcPts val="1200"/>
              </a:spcAft>
            </a:pPr>
            <a:r>
              <a:rPr lang="en-US" dirty="0">
                <a:solidFill>
                  <a:srgbClr val="00FF5B"/>
                </a:solidFill>
              </a:rPr>
              <a:t>Smart Contract Layer 1 + 2</a:t>
            </a:r>
          </a:p>
          <a:p>
            <a:pPr>
              <a:lnSpc>
                <a:spcPct val="150000"/>
              </a:lnSpc>
              <a:spcBef>
                <a:spcPts val="0"/>
              </a:spcBef>
              <a:spcAft>
                <a:spcPts val="1200"/>
              </a:spcAft>
            </a:pPr>
            <a:r>
              <a:rPr lang="en-US" dirty="0">
                <a:solidFill>
                  <a:srgbClr val="00FF5B"/>
                </a:solidFill>
              </a:rPr>
              <a:t>Disinflationary</a:t>
            </a:r>
          </a:p>
          <a:p>
            <a:pPr>
              <a:lnSpc>
                <a:spcPct val="150000"/>
              </a:lnSpc>
              <a:spcBef>
                <a:spcPts val="0"/>
              </a:spcBef>
              <a:spcAft>
                <a:spcPts val="1200"/>
              </a:spcAft>
            </a:pPr>
            <a:r>
              <a:rPr lang="en-US" dirty="0">
                <a:solidFill>
                  <a:srgbClr val="00FF5B"/>
                </a:solidFill>
              </a:rPr>
              <a:t>Minting capacity is based </a:t>
            </a:r>
            <a:br>
              <a:rPr lang="en-US" dirty="0">
                <a:solidFill>
                  <a:srgbClr val="00FF5B"/>
                </a:solidFill>
              </a:rPr>
            </a:br>
            <a:r>
              <a:rPr lang="en-US" dirty="0">
                <a:solidFill>
                  <a:srgbClr val="00FF5B"/>
                </a:solidFill>
              </a:rPr>
              <a:t>on good governance</a:t>
            </a:r>
          </a:p>
          <a:p>
            <a:pPr>
              <a:lnSpc>
                <a:spcPct val="150000"/>
              </a:lnSpc>
              <a:spcBef>
                <a:spcPts val="0"/>
              </a:spcBef>
              <a:spcAft>
                <a:spcPts val="1200"/>
              </a:spcAft>
            </a:pPr>
            <a:r>
              <a:rPr lang="en-US" dirty="0">
                <a:solidFill>
                  <a:srgbClr val="00FF5B"/>
                </a:solidFill>
              </a:rPr>
              <a:t>Right to mint is limited by cyclical delegator assignment</a:t>
            </a:r>
          </a:p>
          <a:p>
            <a:pPr>
              <a:lnSpc>
                <a:spcPct val="150000"/>
              </a:lnSpc>
              <a:spcBef>
                <a:spcPts val="0"/>
              </a:spcBef>
              <a:spcAft>
                <a:spcPts val="1200"/>
              </a:spcAft>
            </a:pPr>
            <a:r>
              <a:rPr lang="en-US" dirty="0">
                <a:solidFill>
                  <a:srgbClr val="00FF5B"/>
                </a:solidFill>
              </a:rPr>
              <a:t>Tender for inflationary goods</a:t>
            </a:r>
          </a:p>
        </p:txBody>
      </p:sp>
      <p:sp>
        <p:nvSpPr>
          <p:cNvPr id="33" name="Content Placeholder 4">
            <a:extLst>
              <a:ext uri="{FF2B5EF4-FFF2-40B4-BE49-F238E27FC236}">
                <a16:creationId xmlns:a16="http://schemas.microsoft.com/office/drawing/2014/main" id="{CBEA2A89-149E-4ACA-82EC-FEB413A9250C}"/>
              </a:ext>
            </a:extLst>
          </p:cNvPr>
          <p:cNvSpPr txBox="1">
            <a:spLocks/>
          </p:cNvSpPr>
          <p:nvPr/>
        </p:nvSpPr>
        <p:spPr>
          <a:xfrm>
            <a:off x="7855842" y="1810161"/>
            <a:ext cx="3601548" cy="4636996"/>
          </a:xfrm>
          <a:prstGeom prst="rect">
            <a:avLst/>
          </a:prstGeom>
        </p:spPr>
        <p:txBody>
          <a:bodyPr vert="horz" wrap="square" lIns="9144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None/>
            </a:pPr>
            <a:r>
              <a:rPr lang="en-US" b="1" dirty="0">
                <a:solidFill>
                  <a:srgbClr val="007FFF"/>
                </a:solidFill>
              </a:rPr>
              <a:t>Feeless Digital Transactions</a:t>
            </a:r>
          </a:p>
          <a:p>
            <a:pPr>
              <a:lnSpc>
                <a:spcPct val="150000"/>
              </a:lnSpc>
              <a:spcBef>
                <a:spcPts val="0"/>
              </a:spcBef>
              <a:spcAft>
                <a:spcPts val="1200"/>
              </a:spcAft>
            </a:pPr>
            <a:r>
              <a:rPr lang="en-US" dirty="0">
                <a:solidFill>
                  <a:srgbClr val="007FFF"/>
                </a:solidFill>
              </a:rPr>
              <a:t>Tokenizes TX throughput</a:t>
            </a:r>
          </a:p>
          <a:p>
            <a:pPr>
              <a:lnSpc>
                <a:spcPct val="150000"/>
              </a:lnSpc>
              <a:spcBef>
                <a:spcPts val="0"/>
              </a:spcBef>
              <a:spcAft>
                <a:spcPts val="1200"/>
              </a:spcAft>
            </a:pPr>
            <a:r>
              <a:rPr lang="en-US" dirty="0">
                <a:solidFill>
                  <a:srgbClr val="007FFF"/>
                </a:solidFill>
              </a:rPr>
              <a:t>Network usage derived value</a:t>
            </a:r>
          </a:p>
          <a:p>
            <a:pPr>
              <a:lnSpc>
                <a:spcPct val="150000"/>
              </a:lnSpc>
              <a:spcBef>
                <a:spcPts val="0"/>
              </a:spcBef>
              <a:spcAft>
                <a:spcPts val="1200"/>
              </a:spcAft>
            </a:pPr>
            <a:r>
              <a:rPr lang="en-US" dirty="0">
                <a:solidFill>
                  <a:srgbClr val="007FFF"/>
                </a:solidFill>
              </a:rPr>
              <a:t>“Free gas”</a:t>
            </a:r>
          </a:p>
          <a:p>
            <a:pPr>
              <a:lnSpc>
                <a:spcPct val="150000"/>
              </a:lnSpc>
              <a:spcBef>
                <a:spcPts val="0"/>
              </a:spcBef>
              <a:spcAft>
                <a:spcPts val="1200"/>
              </a:spcAft>
            </a:pPr>
            <a:r>
              <a:rPr lang="en-US" dirty="0">
                <a:solidFill>
                  <a:srgbClr val="007FFF"/>
                </a:solidFill>
              </a:rPr>
              <a:t>Disinflationary</a:t>
            </a:r>
          </a:p>
          <a:p>
            <a:pPr>
              <a:lnSpc>
                <a:spcPct val="150000"/>
              </a:lnSpc>
              <a:spcBef>
                <a:spcPts val="0"/>
              </a:spcBef>
              <a:spcAft>
                <a:spcPts val="1200"/>
              </a:spcAft>
            </a:pPr>
            <a:r>
              <a:rPr lang="en-US" dirty="0">
                <a:solidFill>
                  <a:srgbClr val="007FFF"/>
                </a:solidFill>
              </a:rPr>
              <a:t>Minting capacity is based on opportunity costs</a:t>
            </a:r>
          </a:p>
          <a:p>
            <a:pPr>
              <a:lnSpc>
                <a:spcPct val="150000"/>
              </a:lnSpc>
              <a:spcBef>
                <a:spcPts val="0"/>
              </a:spcBef>
              <a:spcAft>
                <a:spcPts val="1200"/>
              </a:spcAft>
            </a:pPr>
            <a:r>
              <a:rPr lang="en-US" dirty="0">
                <a:solidFill>
                  <a:srgbClr val="007FFF"/>
                </a:solidFill>
              </a:rPr>
              <a:t>Right to mint is limited by </a:t>
            </a:r>
            <a:br>
              <a:rPr lang="en-US" dirty="0">
                <a:solidFill>
                  <a:srgbClr val="007FFF"/>
                </a:solidFill>
              </a:rPr>
            </a:br>
            <a:r>
              <a:rPr lang="en-US" dirty="0">
                <a:solidFill>
                  <a:srgbClr val="007FFF"/>
                </a:solidFill>
              </a:rPr>
              <a:t>network security contributions</a:t>
            </a:r>
          </a:p>
          <a:p>
            <a:pPr>
              <a:lnSpc>
                <a:spcPct val="150000"/>
              </a:lnSpc>
              <a:spcBef>
                <a:spcPts val="0"/>
              </a:spcBef>
              <a:spcAft>
                <a:spcPts val="1200"/>
              </a:spcAft>
            </a:pPr>
            <a:r>
              <a:rPr lang="en-US" dirty="0">
                <a:solidFill>
                  <a:srgbClr val="007FFF"/>
                </a:solidFill>
              </a:rPr>
              <a:t>Tender for network usage</a:t>
            </a:r>
          </a:p>
        </p:txBody>
      </p:sp>
      <p:sp>
        <p:nvSpPr>
          <p:cNvPr id="17" name="Rectangle 16">
            <a:extLst>
              <a:ext uri="{FF2B5EF4-FFF2-40B4-BE49-F238E27FC236}">
                <a16:creationId xmlns:a16="http://schemas.microsoft.com/office/drawing/2014/main" id="{ED428796-1AA1-4C4B-838A-F8ACA5AF821A}"/>
              </a:ext>
            </a:extLst>
          </p:cNvPr>
          <p:cNvSpPr/>
          <p:nvPr/>
        </p:nvSpPr>
        <p:spPr>
          <a:xfrm>
            <a:off x="831851" y="2743240"/>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737449-D519-47AC-84A1-3749889BDA2A}"/>
              </a:ext>
            </a:extLst>
          </p:cNvPr>
          <p:cNvSpPr/>
          <p:nvPr/>
        </p:nvSpPr>
        <p:spPr>
          <a:xfrm>
            <a:off x="831851" y="3218696"/>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17880A7-5DF2-47B8-99D1-6F0FA686BAC0}"/>
              </a:ext>
            </a:extLst>
          </p:cNvPr>
          <p:cNvSpPr/>
          <p:nvPr/>
        </p:nvSpPr>
        <p:spPr>
          <a:xfrm>
            <a:off x="831851" y="3676951"/>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7F007E-16C4-48B9-8EA2-D73D4BE0842F}"/>
              </a:ext>
            </a:extLst>
          </p:cNvPr>
          <p:cNvSpPr/>
          <p:nvPr/>
        </p:nvSpPr>
        <p:spPr>
          <a:xfrm>
            <a:off x="831851" y="4146542"/>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2EAB896-A038-4EA2-BEE0-F8DF8CF21060}"/>
              </a:ext>
            </a:extLst>
          </p:cNvPr>
          <p:cNvSpPr/>
          <p:nvPr/>
        </p:nvSpPr>
        <p:spPr>
          <a:xfrm>
            <a:off x="831851" y="4947168"/>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264AD8-398D-4DB9-9D05-674322832333}"/>
              </a:ext>
            </a:extLst>
          </p:cNvPr>
          <p:cNvSpPr/>
          <p:nvPr/>
        </p:nvSpPr>
        <p:spPr>
          <a:xfrm>
            <a:off x="831851" y="5733612"/>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79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FFE388-120A-40B6-9507-07DBA528BED3}"/>
              </a:ext>
            </a:extLst>
          </p:cNvPr>
          <p:cNvSpPr/>
          <p:nvPr/>
        </p:nvSpPr>
        <p:spPr>
          <a:xfrm>
            <a:off x="4857749" y="6341804"/>
            <a:ext cx="814951" cy="3796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8</a:t>
            </a:fld>
            <a:endParaRPr lang="fr-FR" dirty="0"/>
          </a:p>
        </p:txBody>
      </p:sp>
      <p:sp>
        <p:nvSpPr>
          <p:cNvPr id="10" name="Text Placeholder 9">
            <a:extLst>
              <a:ext uri="{FF2B5EF4-FFF2-40B4-BE49-F238E27FC236}">
                <a16:creationId xmlns:a16="http://schemas.microsoft.com/office/drawing/2014/main" id="{4440BA60-58C6-4662-8C5C-07AEE516E53E}"/>
              </a:ext>
            </a:extLst>
          </p:cNvPr>
          <p:cNvSpPr>
            <a:spLocks noGrp="1"/>
          </p:cNvSpPr>
          <p:nvPr>
            <p:ph type="body" idx="13"/>
          </p:nvPr>
        </p:nvSpPr>
        <p:spPr/>
        <p:txBody>
          <a:bodyPr/>
          <a:lstStyle/>
          <a:p>
            <a:r>
              <a:rPr lang="en-US" dirty="0"/>
              <a:t>&gt;dual coin economy - znn</a:t>
            </a:r>
          </a:p>
        </p:txBody>
      </p:sp>
      <p:sp>
        <p:nvSpPr>
          <p:cNvPr id="66" name="Content Placeholder 65">
            <a:extLst>
              <a:ext uri="{FF2B5EF4-FFF2-40B4-BE49-F238E27FC236}">
                <a16:creationId xmlns:a16="http://schemas.microsoft.com/office/drawing/2014/main" id="{401F6295-327F-4127-9AAD-B96FA0A96CC3}"/>
              </a:ext>
            </a:extLst>
          </p:cNvPr>
          <p:cNvSpPr>
            <a:spLocks noGrp="1"/>
          </p:cNvSpPr>
          <p:nvPr>
            <p:ph idx="1"/>
          </p:nvPr>
        </p:nvSpPr>
        <p:spPr>
          <a:xfrm>
            <a:off x="831850" y="2134620"/>
            <a:ext cx="3638305" cy="4207184"/>
          </a:xfrm>
        </p:spPr>
        <p:txBody>
          <a:bodyPr lIns="0" rIns="72000"/>
          <a:lstStyle/>
          <a:p>
            <a:pPr marL="0" indent="0" algn="just">
              <a:lnSpc>
                <a:spcPct val="100000"/>
              </a:lnSpc>
              <a:spcAft>
                <a:spcPts val="1200"/>
              </a:spcAft>
              <a:buNone/>
            </a:pPr>
            <a:r>
              <a:rPr lang="en-US" sz="1200" dirty="0">
                <a:latin typeface="IBM Plex Mono" panose="020B0509050203000203" pitchFamily="49" charset="0"/>
              </a:rPr>
              <a:t>NoM’s main currency.</a:t>
            </a:r>
          </a:p>
          <a:p>
            <a:pPr marL="0" indent="0" algn="just">
              <a:lnSpc>
                <a:spcPct val="100000"/>
              </a:lnSpc>
              <a:spcAft>
                <a:spcPts val="1200"/>
              </a:spcAft>
              <a:buNone/>
            </a:pPr>
            <a:r>
              <a:rPr lang="en-US" sz="1200" dirty="0">
                <a:latin typeface="IBM Plex Mono" panose="020B0509050203000203" pitchFamily="49" charset="0"/>
              </a:rPr>
              <a:t>Needed to run network consensus infrastructure and participate in protocol emissions.</a:t>
            </a:r>
          </a:p>
          <a:p>
            <a:pPr marL="0" indent="0" algn="just">
              <a:lnSpc>
                <a:spcPct val="100000"/>
              </a:lnSpc>
              <a:spcAft>
                <a:spcPts val="1200"/>
              </a:spcAft>
              <a:buNone/>
            </a:pPr>
            <a:r>
              <a:rPr lang="en-US" sz="1200" dirty="0">
                <a:latin typeface="IBM Plex Mono" panose="020B0509050203000203" pitchFamily="49" charset="0"/>
              </a:rPr>
              <a:t>Secures the network through lock-up by Pillars, Sentinels, and Stakers.</a:t>
            </a:r>
          </a:p>
          <a:p>
            <a:pPr marL="0" indent="0" algn="just">
              <a:lnSpc>
                <a:spcPct val="100000"/>
              </a:lnSpc>
              <a:spcAft>
                <a:spcPts val="1200"/>
              </a:spcAft>
              <a:buNone/>
            </a:pPr>
            <a:r>
              <a:rPr lang="en-US" sz="1200" dirty="0">
                <a:latin typeface="IBM Plex Mono" panose="020B0509050203000203" pitchFamily="49" charset="0"/>
              </a:rPr>
              <a:t>Used by delegators to assign voting power to Pillars and influence their ability to produce Momentums and earn Momentum rewards.</a:t>
            </a:r>
          </a:p>
        </p:txBody>
      </p:sp>
      <p:sp>
        <p:nvSpPr>
          <p:cNvPr id="71" name="Content Placeholder 65">
            <a:extLst>
              <a:ext uri="{FF2B5EF4-FFF2-40B4-BE49-F238E27FC236}">
                <a16:creationId xmlns:a16="http://schemas.microsoft.com/office/drawing/2014/main" id="{535F4BBC-8EC5-435A-AB05-B12921CA509F}"/>
              </a:ext>
            </a:extLst>
          </p:cNvPr>
          <p:cNvSpPr txBox="1">
            <a:spLocks/>
          </p:cNvSpPr>
          <p:nvPr/>
        </p:nvSpPr>
        <p:spPr>
          <a:xfrm>
            <a:off x="831850" y="1605298"/>
            <a:ext cx="1131126" cy="267747"/>
          </a:xfrm>
          <a:prstGeom prst="rect">
            <a:avLst/>
          </a:prstGeom>
        </p:spPr>
        <p:txBody>
          <a:bodyPr vert="horz" wrap="square" lIns="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b="1" dirty="0">
                <a:latin typeface="IBM Plex Mono" panose="020B0509050203000203" pitchFamily="49" charset="0"/>
              </a:rPr>
              <a:t>ZENON</a:t>
            </a:r>
            <a:endParaRPr lang="en-US" sz="1400" b="1" dirty="0">
              <a:latin typeface="IBM Plex Mono" panose="020B0509050203000203" pitchFamily="49" charset="0"/>
            </a:endParaRPr>
          </a:p>
        </p:txBody>
      </p:sp>
      <p:pic>
        <p:nvPicPr>
          <p:cNvPr id="4" name="Picture 3">
            <a:extLst>
              <a:ext uri="{FF2B5EF4-FFF2-40B4-BE49-F238E27FC236}">
                <a16:creationId xmlns:a16="http://schemas.microsoft.com/office/drawing/2014/main" id="{97DB55D9-2C24-4DBC-820A-7D958D3184C0}"/>
              </a:ext>
            </a:extLst>
          </p:cNvPr>
          <p:cNvPicPr>
            <a:picLocks noChangeAspect="1"/>
          </p:cNvPicPr>
          <p:nvPr/>
        </p:nvPicPr>
        <p:blipFill rotWithShape="1">
          <a:blip r:embed="rId3"/>
          <a:srcRect b="1991"/>
          <a:stretch/>
        </p:blipFill>
        <p:spPr>
          <a:xfrm>
            <a:off x="5192023" y="0"/>
            <a:ext cx="6999977" cy="6860626"/>
          </a:xfrm>
          <a:prstGeom prst="parallelogram">
            <a:avLst/>
          </a:prstGeom>
        </p:spPr>
      </p:pic>
      <p:sp>
        <p:nvSpPr>
          <p:cNvPr id="5" name="Rectangle 4">
            <a:extLst>
              <a:ext uri="{FF2B5EF4-FFF2-40B4-BE49-F238E27FC236}">
                <a16:creationId xmlns:a16="http://schemas.microsoft.com/office/drawing/2014/main" id="{D78CE3C9-D916-42D0-A023-FEDBC6E4D91F}"/>
              </a:ext>
            </a:extLst>
          </p:cNvPr>
          <p:cNvSpPr/>
          <p:nvPr/>
        </p:nvSpPr>
        <p:spPr>
          <a:xfrm>
            <a:off x="4857750" y="6341804"/>
            <a:ext cx="334273" cy="3796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AAD2C7-6238-4F21-9B34-C435A9A61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814384"/>
            <a:ext cx="1253524" cy="978696"/>
          </a:xfrm>
          <a:prstGeom prst="rect">
            <a:avLst/>
          </a:prstGeom>
        </p:spPr>
      </p:pic>
    </p:spTree>
    <p:extLst>
      <p:ext uri="{BB962C8B-B14F-4D97-AF65-F5344CB8AC3E}">
        <p14:creationId xmlns:p14="http://schemas.microsoft.com/office/powerpoint/2010/main" val="47340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98269B0-FFF4-4D3D-BDF4-B99E87DFDD11}"/>
              </a:ext>
            </a:extLst>
          </p:cNvPr>
          <p:cNvCxnSpPr>
            <a:cxnSpLocks/>
          </p:cNvCxnSpPr>
          <p:nvPr/>
        </p:nvCxnSpPr>
        <p:spPr>
          <a:xfrm>
            <a:off x="831850" y="628650"/>
            <a:ext cx="10521950" cy="0"/>
          </a:xfrm>
          <a:prstGeom prst="line">
            <a:avLst/>
          </a:prstGeom>
          <a:ln w="25400">
            <a:solidFill>
              <a:srgbClr val="007AFF"/>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fld id="{5D1CA2A3-E136-4111-AE75-74FFD3CDDD2E}" type="slidenum">
              <a:rPr lang="fr-FR" smtClean="0"/>
              <a:pPr/>
              <a:t>9</a:t>
            </a:fld>
            <a:endParaRPr lang="fr-FR" dirty="0"/>
          </a:p>
        </p:txBody>
      </p:sp>
      <p:sp>
        <p:nvSpPr>
          <p:cNvPr id="10" name="Text Placeholder 9">
            <a:extLst>
              <a:ext uri="{FF2B5EF4-FFF2-40B4-BE49-F238E27FC236}">
                <a16:creationId xmlns:a16="http://schemas.microsoft.com/office/drawing/2014/main" id="{4440BA60-58C6-4662-8C5C-07AEE516E53E}"/>
              </a:ext>
            </a:extLst>
          </p:cNvPr>
          <p:cNvSpPr>
            <a:spLocks noGrp="1"/>
          </p:cNvSpPr>
          <p:nvPr>
            <p:ph type="body" idx="13"/>
          </p:nvPr>
        </p:nvSpPr>
        <p:spPr/>
        <p:txBody>
          <a:bodyPr/>
          <a:lstStyle/>
          <a:p>
            <a:r>
              <a:rPr lang="en-US" dirty="0">
                <a:solidFill>
                  <a:srgbClr val="007AFF"/>
                </a:solidFill>
              </a:rPr>
              <a:t>&gt;dual coin economy - qsr</a:t>
            </a:r>
          </a:p>
        </p:txBody>
      </p:sp>
      <p:sp>
        <p:nvSpPr>
          <p:cNvPr id="45" name="Title 25">
            <a:extLst>
              <a:ext uri="{FF2B5EF4-FFF2-40B4-BE49-F238E27FC236}">
                <a16:creationId xmlns:a16="http://schemas.microsoft.com/office/drawing/2014/main" id="{55083AC7-2E51-48B8-A2A1-F903E83B3189}"/>
              </a:ext>
            </a:extLst>
          </p:cNvPr>
          <p:cNvSpPr txBox="1">
            <a:spLocks/>
          </p:cNvSpPr>
          <p:nvPr/>
        </p:nvSpPr>
        <p:spPr>
          <a:xfrm>
            <a:off x="4234981" y="3860952"/>
            <a:ext cx="7112469" cy="2480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FF5B"/>
                </a:solidFill>
                <a:latin typeface="IBM Plex Mono" panose="020B0604020202020204" pitchFamily="49" charset="0"/>
                <a:ea typeface="+mj-ea"/>
                <a:cs typeface="+mj-cs"/>
              </a:defRPr>
            </a:lvl1pPr>
          </a:lstStyle>
          <a:p>
            <a:endParaRPr lang="en-US" dirty="0"/>
          </a:p>
        </p:txBody>
      </p:sp>
      <p:sp>
        <p:nvSpPr>
          <p:cNvPr id="17" name="Content Placeholder 65">
            <a:extLst>
              <a:ext uri="{FF2B5EF4-FFF2-40B4-BE49-F238E27FC236}">
                <a16:creationId xmlns:a16="http://schemas.microsoft.com/office/drawing/2014/main" id="{0723ACF1-1C2B-42AF-80F7-E43F5A06A179}"/>
              </a:ext>
            </a:extLst>
          </p:cNvPr>
          <p:cNvSpPr txBox="1">
            <a:spLocks/>
          </p:cNvSpPr>
          <p:nvPr/>
        </p:nvSpPr>
        <p:spPr>
          <a:xfrm>
            <a:off x="831850" y="2134620"/>
            <a:ext cx="3639600" cy="4207184"/>
          </a:xfrm>
          <a:prstGeom prst="rect">
            <a:avLst/>
          </a:prstGeom>
        </p:spPr>
        <p:txBody>
          <a:bodyPr vert="horz" wrap="square" lIns="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Aft>
                <a:spcPts val="1200"/>
              </a:spcAft>
              <a:buNone/>
            </a:pPr>
            <a:r>
              <a:rPr lang="en-US" sz="1200" dirty="0">
                <a:solidFill>
                  <a:srgbClr val="007AFF"/>
                </a:solidFill>
                <a:latin typeface="IBM Plex Mono" panose="020B0509050203000203" pitchFamily="49" charset="0"/>
              </a:rPr>
              <a:t>A complementary disinflationary asset of NoM based on a mint &amp; burn equilibrium that enables the feeless mechanism &amp; is used to spawn Pillar or Sentinel nodes.</a:t>
            </a:r>
          </a:p>
          <a:p>
            <a:pPr marL="0" indent="0" algn="just">
              <a:lnSpc>
                <a:spcPct val="100000"/>
              </a:lnSpc>
              <a:spcAft>
                <a:spcPts val="1200"/>
              </a:spcAft>
              <a:buNone/>
            </a:pPr>
            <a:r>
              <a:rPr lang="en-US" sz="1200" dirty="0">
                <a:solidFill>
                  <a:srgbClr val="007AFF"/>
                </a:solidFill>
                <a:latin typeface="IBM Plex Mono" panose="020B0509050203000203" pitchFamily="49" charset="0"/>
              </a:rPr>
              <a:t>Tokenizes tx throughput &amp; gives the NoM its feeless properties.</a:t>
            </a:r>
          </a:p>
          <a:p>
            <a:pPr marL="0" indent="0" algn="just">
              <a:lnSpc>
                <a:spcPct val="100000"/>
              </a:lnSpc>
              <a:spcAft>
                <a:spcPts val="1200"/>
              </a:spcAft>
              <a:buNone/>
            </a:pPr>
            <a:r>
              <a:rPr lang="en-US" sz="1200" dirty="0">
                <a:solidFill>
                  <a:srgbClr val="007AFF"/>
                </a:solidFill>
                <a:latin typeface="IBM Plex Mono" panose="020B0509050203000203" pitchFamily="49" charset="0"/>
              </a:rPr>
              <a:t>Is used for momentum production by fusing it to Plasma (as alternative to PoW).</a:t>
            </a:r>
          </a:p>
          <a:p>
            <a:pPr marL="0" indent="0" algn="just">
              <a:lnSpc>
                <a:spcPct val="100000"/>
              </a:lnSpc>
              <a:spcAft>
                <a:spcPts val="1200"/>
              </a:spcAft>
              <a:buNone/>
            </a:pPr>
            <a:r>
              <a:rPr lang="en-US" sz="1200" dirty="0">
                <a:solidFill>
                  <a:srgbClr val="007AFF"/>
                </a:solidFill>
                <a:latin typeface="IBM Plex Mono" panose="020B0509050203000203" pitchFamily="49" charset="0"/>
              </a:rPr>
              <a:t>Secures the network through burn or lockup by Pillars &amp; Sentinels.</a:t>
            </a:r>
          </a:p>
          <a:p>
            <a:pPr marL="0" indent="0" algn="just">
              <a:lnSpc>
                <a:spcPct val="100000"/>
              </a:lnSpc>
              <a:spcAft>
                <a:spcPts val="1200"/>
              </a:spcAft>
              <a:buNone/>
            </a:pPr>
            <a:r>
              <a:rPr lang="en-US" sz="1200" dirty="0">
                <a:solidFill>
                  <a:srgbClr val="007AFF"/>
                </a:solidFill>
                <a:latin typeface="IBM Plex Mono" panose="020B0509050203000203" pitchFamily="49" charset="0"/>
              </a:rPr>
              <a:t>The majority of QSR was distributed to ZNN holders via lock drop based on a pre-Alphanet snapshot.</a:t>
            </a:r>
          </a:p>
        </p:txBody>
      </p:sp>
      <p:sp>
        <p:nvSpPr>
          <p:cNvPr id="18" name="Content Placeholder 65">
            <a:extLst>
              <a:ext uri="{FF2B5EF4-FFF2-40B4-BE49-F238E27FC236}">
                <a16:creationId xmlns:a16="http://schemas.microsoft.com/office/drawing/2014/main" id="{A10E122D-A93F-4E75-B605-17CBA55D67B3}"/>
              </a:ext>
            </a:extLst>
          </p:cNvPr>
          <p:cNvSpPr txBox="1">
            <a:spLocks/>
          </p:cNvSpPr>
          <p:nvPr/>
        </p:nvSpPr>
        <p:spPr>
          <a:xfrm>
            <a:off x="831850" y="1605298"/>
            <a:ext cx="1131126" cy="267747"/>
          </a:xfrm>
          <a:prstGeom prst="rect">
            <a:avLst/>
          </a:prstGeom>
        </p:spPr>
        <p:txBody>
          <a:bodyPr vert="horz" wrap="square" lIns="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400" b="1" dirty="0">
                <a:solidFill>
                  <a:srgbClr val="007AFF"/>
                </a:solidFill>
                <a:latin typeface="IBM Plex Mono" panose="020B0509050203000203" pitchFamily="49" charset="0"/>
              </a:rPr>
              <a:t>QUASAR</a:t>
            </a:r>
            <a:endParaRPr lang="en-US" sz="1400" b="1" dirty="0">
              <a:solidFill>
                <a:srgbClr val="007AFF"/>
              </a:solidFill>
              <a:latin typeface="IBM Plex Mono" panose="020B0509050203000203" pitchFamily="49" charset="0"/>
            </a:endParaRPr>
          </a:p>
        </p:txBody>
      </p:sp>
      <p:sp>
        <p:nvSpPr>
          <p:cNvPr id="20" name="Rectangle 19">
            <a:extLst>
              <a:ext uri="{FF2B5EF4-FFF2-40B4-BE49-F238E27FC236}">
                <a16:creationId xmlns:a16="http://schemas.microsoft.com/office/drawing/2014/main" id="{022B0F86-FFE9-4FAF-A9EC-D2E498D89F9D}"/>
              </a:ext>
            </a:extLst>
          </p:cNvPr>
          <p:cNvSpPr/>
          <p:nvPr/>
        </p:nvSpPr>
        <p:spPr>
          <a:xfrm>
            <a:off x="4857750" y="6341804"/>
            <a:ext cx="476250" cy="3796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13B9D94-654B-49B9-B6E9-D37D4E7C0185}"/>
              </a:ext>
            </a:extLst>
          </p:cNvPr>
          <p:cNvPicPr>
            <a:picLocks noChangeAspect="1"/>
          </p:cNvPicPr>
          <p:nvPr/>
        </p:nvPicPr>
        <p:blipFill rotWithShape="1">
          <a:blip r:embed="rId3"/>
          <a:srcRect b="2179"/>
          <a:stretch/>
        </p:blipFill>
        <p:spPr>
          <a:xfrm>
            <a:off x="5181183" y="0"/>
            <a:ext cx="7010817" cy="6858000"/>
          </a:xfrm>
          <a:prstGeom prst="parallelogram">
            <a:avLst/>
          </a:prstGeom>
        </p:spPr>
      </p:pic>
      <p:pic>
        <p:nvPicPr>
          <p:cNvPr id="19" name="Picture 18">
            <a:extLst>
              <a:ext uri="{FF2B5EF4-FFF2-40B4-BE49-F238E27FC236}">
                <a16:creationId xmlns:a16="http://schemas.microsoft.com/office/drawing/2014/main" id="{16FBD15B-B444-4926-A0CC-8D1D4DFA5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849506"/>
            <a:ext cx="1186938" cy="842477"/>
          </a:xfrm>
          <a:prstGeom prst="rect">
            <a:avLst/>
          </a:prstGeom>
        </p:spPr>
      </p:pic>
    </p:spTree>
    <p:extLst>
      <p:ext uri="{BB962C8B-B14F-4D97-AF65-F5344CB8AC3E}">
        <p14:creationId xmlns:p14="http://schemas.microsoft.com/office/powerpoint/2010/main" val="2610057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5210</Words>
  <Application>Microsoft Macintosh PowerPoint</Application>
  <PresentationFormat>Breitbild</PresentationFormat>
  <Paragraphs>620</Paragraphs>
  <Slides>36</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36</vt:i4>
      </vt:variant>
    </vt:vector>
  </HeadingPairs>
  <TitlesOfParts>
    <vt:vector size="43" baseType="lpstr">
      <vt:lpstr>Arial</vt:lpstr>
      <vt:lpstr>Calibri</vt:lpstr>
      <vt:lpstr>IBM Plex Mono</vt:lpstr>
      <vt:lpstr>IBM Plex Mono Light</vt:lpstr>
      <vt:lpstr>IBM Plex Mono Medium</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Plasma</vt:lpstr>
      <vt:lpstr>Zenon incentivizes progressive decentralization through</vt:lpstr>
      <vt:lpstr>PowerPoint-Präsentation</vt:lpstr>
      <vt:lpstr>PowerPoint-Präsentation</vt:lpstr>
      <vt:lpstr>PowerPoint-Präsentation</vt:lpstr>
      <vt:lpstr>PowerPoint-Präsentation</vt:lpstr>
      <vt:lpstr>PowerPoint-Präsentation</vt:lpstr>
      <vt:lpstr>Zenon NoM provides Smart Contract functionality on the protocol level.</vt:lpstr>
      <vt:lpstr>Inspired by the BIP process, just more decentralized.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900k ZNN + 8.4m QSR  in On-Chain Project Funding</vt:lpstr>
      <vt:lpstr>Zenon.Tools by @vilkris</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Zenon Deck</dc:title>
  <dc:creator>Shazz</dc:creator>
  <cp:keywords>Zenon.Network</cp:keywords>
  <cp:lastModifiedBy>Microsoft Office User</cp:lastModifiedBy>
  <cp:revision>157</cp:revision>
  <dcterms:created xsi:type="dcterms:W3CDTF">2022-09-16T17:37:53Z</dcterms:created>
  <dcterms:modified xsi:type="dcterms:W3CDTF">2023-11-20T09:00:14Z</dcterms:modified>
</cp:coreProperties>
</file>